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61" r:id="rId2"/>
    <p:sldId id="257" r:id="rId3"/>
    <p:sldId id="259" r:id="rId4"/>
    <p:sldId id="260" r:id="rId5"/>
    <p:sldId id="262" r:id="rId6"/>
    <p:sldId id="263" r:id="rId7"/>
    <p:sldId id="265" r:id="rId8"/>
    <p:sldId id="266" r:id="rId9"/>
    <p:sldId id="267" r:id="rId10"/>
    <p:sldId id="268" r:id="rId11"/>
    <p:sldId id="270" r:id="rId12"/>
    <p:sldId id="271" r:id="rId13"/>
    <p:sldId id="272" r:id="rId14"/>
    <p:sldId id="273" r:id="rId15"/>
    <p:sldId id="274" r:id="rId16"/>
    <p:sldId id="275" r:id="rId17"/>
    <p:sldId id="276" r:id="rId18"/>
    <p:sldId id="279" r:id="rId19"/>
    <p:sldId id="277" r:id="rId20"/>
    <p:sldId id="278" r:id="rId21"/>
    <p:sldId id="280" r:id="rId22"/>
    <p:sldId id="281" r:id="rId23"/>
    <p:sldId id="283" r:id="rId24"/>
    <p:sldId id="284" r:id="rId25"/>
    <p:sldId id="286" r:id="rId26"/>
    <p:sldId id="287" r:id="rId27"/>
    <p:sldId id="288" r:id="rId28"/>
    <p:sldId id="289" r:id="rId29"/>
    <p:sldId id="290" r:id="rId30"/>
    <p:sldId id="291" r:id="rId31"/>
    <p:sldId id="292" r:id="rId32"/>
    <p:sldId id="294"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24" autoAdjust="0"/>
  </p:normalViewPr>
  <p:slideViewPr>
    <p:cSldViewPr>
      <p:cViewPr varScale="1">
        <p:scale>
          <a:sx n="70" d="100"/>
          <a:sy n="70" d="100"/>
        </p:scale>
        <p:origin x="138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76F1FC3A-F1C0-4E5D-AAE2-855D99740CFF}" type="datetimeFigureOut">
              <a:rPr lang="en-US"/>
              <a:pPr>
                <a:defRPr/>
              </a:pPr>
              <a:t>4/28/2017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E2C8370-9713-477C-BB69-4287B3918E06}" type="slidenum">
              <a:rPr lang="en-US" altLang="en-US"/>
              <a:pPr/>
              <a:t>‹#›</a:t>
            </a:fld>
            <a:endParaRPr lang="en-US" altLang="en-US"/>
          </a:p>
        </p:txBody>
      </p:sp>
    </p:spTree>
    <p:extLst>
      <p:ext uri="{BB962C8B-B14F-4D97-AF65-F5344CB8AC3E}">
        <p14:creationId xmlns:p14="http://schemas.microsoft.com/office/powerpoint/2010/main" val="34156991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9ACAB13-AFBC-4CB7-B82A-F5241583BAF8}" type="slidenum">
              <a:rPr lang="en-US" altLang="en-US"/>
              <a:pPr/>
              <a:t>‹#›</a:t>
            </a:fld>
            <a:endParaRPr lang="en-US" altLang="en-US"/>
          </a:p>
        </p:txBody>
      </p:sp>
    </p:spTree>
    <p:extLst>
      <p:ext uri="{BB962C8B-B14F-4D97-AF65-F5344CB8AC3E}">
        <p14:creationId xmlns:p14="http://schemas.microsoft.com/office/powerpoint/2010/main" val="3978827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CC65162-50A8-430A-9248-37EBDC39E42E}" type="slidenum">
              <a:rPr lang="en-US" altLang="en-US"/>
              <a:pPr/>
              <a:t>‹#›</a:t>
            </a:fld>
            <a:endParaRPr lang="en-US" altLang="en-US"/>
          </a:p>
        </p:txBody>
      </p:sp>
    </p:spTree>
    <p:extLst>
      <p:ext uri="{BB962C8B-B14F-4D97-AF65-F5344CB8AC3E}">
        <p14:creationId xmlns:p14="http://schemas.microsoft.com/office/powerpoint/2010/main" val="1865081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DF708EA-48A3-4109-BA7E-AC31E3C5C8AA}" type="slidenum">
              <a:rPr lang="en-US" altLang="en-US"/>
              <a:pPr/>
              <a:t>‹#›</a:t>
            </a:fld>
            <a:endParaRPr lang="en-US" altLang="en-US"/>
          </a:p>
        </p:txBody>
      </p:sp>
    </p:spTree>
    <p:extLst>
      <p:ext uri="{BB962C8B-B14F-4D97-AF65-F5344CB8AC3E}">
        <p14:creationId xmlns:p14="http://schemas.microsoft.com/office/powerpoint/2010/main" val="3611467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4CBCAB2-A2E0-4397-8516-20FC0E811A33}" type="slidenum">
              <a:rPr lang="en-US" altLang="en-US"/>
              <a:pPr/>
              <a:t>‹#›</a:t>
            </a:fld>
            <a:endParaRPr lang="en-US" altLang="en-US"/>
          </a:p>
        </p:txBody>
      </p:sp>
    </p:spTree>
    <p:extLst>
      <p:ext uri="{BB962C8B-B14F-4D97-AF65-F5344CB8AC3E}">
        <p14:creationId xmlns:p14="http://schemas.microsoft.com/office/powerpoint/2010/main" val="1520268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735BC1A-83FC-472A-8E86-55B2B7CCE2B3}" type="slidenum">
              <a:rPr lang="en-US" altLang="en-US"/>
              <a:pPr/>
              <a:t>‹#›</a:t>
            </a:fld>
            <a:endParaRPr lang="en-US" altLang="en-US"/>
          </a:p>
        </p:txBody>
      </p:sp>
    </p:spTree>
    <p:extLst>
      <p:ext uri="{BB962C8B-B14F-4D97-AF65-F5344CB8AC3E}">
        <p14:creationId xmlns:p14="http://schemas.microsoft.com/office/powerpoint/2010/main" val="2515359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739B01A-348D-48AD-BB00-ED053724B2A4}" type="slidenum">
              <a:rPr lang="en-US" altLang="en-US"/>
              <a:pPr/>
              <a:t>‹#›</a:t>
            </a:fld>
            <a:endParaRPr lang="en-US" altLang="en-US"/>
          </a:p>
        </p:txBody>
      </p:sp>
    </p:spTree>
    <p:extLst>
      <p:ext uri="{BB962C8B-B14F-4D97-AF65-F5344CB8AC3E}">
        <p14:creationId xmlns:p14="http://schemas.microsoft.com/office/powerpoint/2010/main" val="2602798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C75242-8A66-4B7E-BC80-061E6AFE878C}" type="slidenum">
              <a:rPr lang="en-US" altLang="en-US"/>
              <a:pPr/>
              <a:t>‹#›</a:t>
            </a:fld>
            <a:endParaRPr lang="en-US" altLang="en-US"/>
          </a:p>
        </p:txBody>
      </p:sp>
    </p:spTree>
    <p:extLst>
      <p:ext uri="{BB962C8B-B14F-4D97-AF65-F5344CB8AC3E}">
        <p14:creationId xmlns:p14="http://schemas.microsoft.com/office/powerpoint/2010/main" val="2540457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576C06D-3D8F-4C88-A5AB-F3CB5AAEF1DB}" type="slidenum">
              <a:rPr lang="en-US" altLang="en-US"/>
              <a:pPr/>
              <a:t>‹#›</a:t>
            </a:fld>
            <a:endParaRPr lang="en-US" altLang="en-US"/>
          </a:p>
        </p:txBody>
      </p:sp>
    </p:spTree>
    <p:extLst>
      <p:ext uri="{BB962C8B-B14F-4D97-AF65-F5344CB8AC3E}">
        <p14:creationId xmlns:p14="http://schemas.microsoft.com/office/powerpoint/2010/main" val="368473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745532F1-733F-40C5-A9EA-61488CF55B33}" type="slidenum">
              <a:rPr lang="en-US" altLang="en-US"/>
              <a:pPr/>
              <a:t>‹#›</a:t>
            </a:fld>
            <a:endParaRPr lang="en-US" altLang="en-US"/>
          </a:p>
        </p:txBody>
      </p:sp>
    </p:spTree>
    <p:extLst>
      <p:ext uri="{BB962C8B-B14F-4D97-AF65-F5344CB8AC3E}">
        <p14:creationId xmlns:p14="http://schemas.microsoft.com/office/powerpoint/2010/main" val="1028339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6704E711-908E-4CE8-844F-19A2DCD11301}" type="slidenum">
              <a:rPr lang="en-US" altLang="en-US"/>
              <a:pPr/>
              <a:t>‹#›</a:t>
            </a:fld>
            <a:endParaRPr lang="en-US" altLang="en-US"/>
          </a:p>
        </p:txBody>
      </p:sp>
    </p:spTree>
    <p:extLst>
      <p:ext uri="{BB962C8B-B14F-4D97-AF65-F5344CB8AC3E}">
        <p14:creationId xmlns:p14="http://schemas.microsoft.com/office/powerpoint/2010/main" val="143943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1A0CBC43-773D-4945-BBFF-9702EFA082D4}" type="slidenum">
              <a:rPr lang="en-US" altLang="en-US"/>
              <a:pPr/>
              <a:t>‹#›</a:t>
            </a:fld>
            <a:endParaRPr lang="en-US" altLang="en-US"/>
          </a:p>
        </p:txBody>
      </p:sp>
    </p:spTree>
    <p:extLst>
      <p:ext uri="{BB962C8B-B14F-4D97-AF65-F5344CB8AC3E}">
        <p14:creationId xmlns:p14="http://schemas.microsoft.com/office/powerpoint/2010/main" val="3550935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944B470-B9F8-44B2-A72F-F656971AFBF9}" type="slidenum">
              <a:rPr lang="en-US" altLang="en-US"/>
              <a:pPr/>
              <a:t>‹#›</a:t>
            </a:fld>
            <a:endParaRPr lang="en-US" altLang="en-US"/>
          </a:p>
        </p:txBody>
      </p:sp>
    </p:spTree>
    <p:extLst>
      <p:ext uri="{BB962C8B-B14F-4D97-AF65-F5344CB8AC3E}">
        <p14:creationId xmlns:p14="http://schemas.microsoft.com/office/powerpoint/2010/main" val="118210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270F3E9-D8DA-4BF9-A932-E38C32295DEA}" type="slidenum">
              <a:rPr lang="en-US" altLang="en-US"/>
              <a:pPr/>
              <a:t>‹#›</a:t>
            </a:fld>
            <a:endParaRPr lang="en-US" altLang="en-US"/>
          </a:p>
        </p:txBody>
      </p:sp>
    </p:spTree>
    <p:extLst>
      <p:ext uri="{BB962C8B-B14F-4D97-AF65-F5344CB8AC3E}">
        <p14:creationId xmlns:p14="http://schemas.microsoft.com/office/powerpoint/2010/main" val="766665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BA9958B-EA07-48E0-997D-3AF751EC72A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4"/>
          <p:cNvSpPr>
            <a:spLocks noGrp="1"/>
          </p:cNvSpPr>
          <p:nvPr>
            <p:ph type="ctrTitle"/>
          </p:nvPr>
        </p:nvSpPr>
        <p:spPr>
          <a:xfrm>
            <a:off x="4876800" y="1447800"/>
            <a:ext cx="3962400" cy="2152650"/>
          </a:xfrm>
        </p:spPr>
        <p:txBody>
          <a:bodyPr/>
          <a:lstStyle/>
          <a:p>
            <a:pPr eaLnBrk="1" hangingPunct="1"/>
            <a:r>
              <a:rPr lang="en-US" altLang="en-US" sz="4000" b="1" smtClean="0"/>
              <a:t>Who Set the Moose Loose?</a:t>
            </a:r>
          </a:p>
        </p:txBody>
      </p:sp>
      <p:sp>
        <p:nvSpPr>
          <p:cNvPr id="2051" name="Subtitle 5"/>
          <p:cNvSpPr>
            <a:spLocks noGrp="1"/>
          </p:cNvSpPr>
          <p:nvPr>
            <p:ph type="subTitle" idx="1"/>
          </p:nvPr>
        </p:nvSpPr>
        <p:spPr>
          <a:xfrm>
            <a:off x="5334000" y="3810000"/>
            <a:ext cx="3200400" cy="1752600"/>
          </a:xfrm>
        </p:spPr>
        <p:txBody>
          <a:bodyPr/>
          <a:lstStyle/>
          <a:p>
            <a:pPr eaLnBrk="1" hangingPunct="1"/>
            <a:r>
              <a:rPr lang="en-US" altLang="en-US" smtClean="0"/>
              <a:t>Kristi Hannam</a:t>
            </a:r>
          </a:p>
          <a:p>
            <a:pPr eaLnBrk="1" hangingPunct="1"/>
            <a:r>
              <a:rPr lang="en-US" altLang="en-US" smtClean="0"/>
              <a:t>SUNY-Geneseo</a:t>
            </a:r>
          </a:p>
        </p:txBody>
      </p:sp>
      <p:pic>
        <p:nvPicPr>
          <p:cNvPr id="2052" name="Picture 6" descr="ScreenHunter_01 Jun. 25 14.01.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46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7FD5F11-753A-48D3-995C-F91A6BD86A64}" type="slidenum">
              <a:rPr lang="en-US" altLang="en-US"/>
              <a:pPr eaLnBrk="1" hangingPunct="1"/>
              <a:t>1</a:t>
            </a:fld>
            <a:endParaRPr lang="en-US"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 y="274638"/>
            <a:ext cx="8991600" cy="1143000"/>
          </a:xfrm>
        </p:spPr>
        <p:txBody>
          <a:bodyPr/>
          <a:lstStyle/>
          <a:p>
            <a:pPr algn="l"/>
            <a:r>
              <a:rPr lang="en-US" altLang="en-US" sz="3200" b="1" smtClean="0"/>
              <a:t>3: What other organisms share a trophic level with songbirds?</a:t>
            </a:r>
          </a:p>
        </p:txBody>
      </p:sp>
      <p:sp>
        <p:nvSpPr>
          <p:cNvPr id="11267" name="Rectangle 3"/>
          <p:cNvSpPr>
            <a:spLocks noGrp="1" noChangeArrowheads="1"/>
          </p:cNvSpPr>
          <p:nvPr>
            <p:ph type="body" sz="half" idx="1"/>
          </p:nvPr>
        </p:nvSpPr>
        <p:spPr>
          <a:xfrm>
            <a:off x="304800" y="1676400"/>
            <a:ext cx="2819400" cy="3505200"/>
          </a:xfrm>
        </p:spPr>
        <p:txBody>
          <a:bodyPr/>
          <a:lstStyle/>
          <a:p>
            <a:pPr marL="533400" indent="-533400">
              <a:buFontTx/>
              <a:buAutoNum type="alphaUcPeriod"/>
            </a:pPr>
            <a:r>
              <a:rPr lang="en-US" altLang="en-US" sz="2800" smtClean="0"/>
              <a:t>Coyotes</a:t>
            </a:r>
          </a:p>
          <a:p>
            <a:pPr marL="533400" indent="-533400">
              <a:buFontTx/>
              <a:buAutoNum type="alphaUcPeriod"/>
            </a:pPr>
            <a:r>
              <a:rPr lang="en-US" altLang="en-US" sz="2800" smtClean="0"/>
              <a:t>Rabbits</a:t>
            </a:r>
          </a:p>
          <a:p>
            <a:pPr marL="533400" indent="-533400">
              <a:buFontTx/>
              <a:buAutoNum type="alphaUcPeriod"/>
            </a:pPr>
            <a:r>
              <a:rPr lang="en-US" altLang="en-US" sz="2800" smtClean="0"/>
              <a:t>Aspen</a:t>
            </a:r>
          </a:p>
          <a:p>
            <a:pPr marL="533400" indent="-533400">
              <a:buFontTx/>
              <a:buAutoNum type="alphaUcPeriod"/>
            </a:pPr>
            <a:r>
              <a:rPr lang="en-US" altLang="en-US" sz="2800" smtClean="0"/>
              <a:t>Mule Deer</a:t>
            </a:r>
          </a:p>
          <a:p>
            <a:pPr marL="533400" indent="-533400">
              <a:buFontTx/>
              <a:buAutoNum type="alphaUcPeriod"/>
            </a:pPr>
            <a:r>
              <a:rPr lang="en-US" altLang="en-US" sz="2800" smtClean="0"/>
              <a:t>Beaver</a:t>
            </a:r>
          </a:p>
          <a:p>
            <a:pPr marL="533400" indent="-533400"/>
            <a:endParaRPr lang="en-US" altLang="en-US" sz="2800" smtClean="0"/>
          </a:p>
          <a:p>
            <a:pPr marL="533400" indent="-533400"/>
            <a:endParaRPr lang="en-US" altLang="en-US" sz="2800" smtClean="0"/>
          </a:p>
        </p:txBody>
      </p:sp>
      <p:sp>
        <p:nvSpPr>
          <p:cNvPr id="11268" name="Text Box 5"/>
          <p:cNvSpPr txBox="1">
            <a:spLocks noChangeArrowheads="1"/>
          </p:cNvSpPr>
          <p:nvPr/>
        </p:nvSpPr>
        <p:spPr bwMode="auto">
          <a:xfrm>
            <a:off x="4737100" y="3348038"/>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Moose</a:t>
            </a:r>
          </a:p>
        </p:txBody>
      </p:sp>
      <p:sp>
        <p:nvSpPr>
          <p:cNvPr id="11269" name="Text Box 6"/>
          <p:cNvSpPr txBox="1">
            <a:spLocks noChangeArrowheads="1"/>
          </p:cNvSpPr>
          <p:nvPr/>
        </p:nvSpPr>
        <p:spPr bwMode="auto">
          <a:xfrm>
            <a:off x="3989388" y="5048250"/>
            <a:ext cx="908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Insects</a:t>
            </a:r>
          </a:p>
        </p:txBody>
      </p:sp>
      <p:sp>
        <p:nvSpPr>
          <p:cNvPr id="11270" name="Text Box 7"/>
          <p:cNvSpPr txBox="1">
            <a:spLocks noChangeArrowheads="1"/>
          </p:cNvSpPr>
          <p:nvPr/>
        </p:nvSpPr>
        <p:spPr bwMode="auto">
          <a:xfrm>
            <a:off x="3402013" y="5922963"/>
            <a:ext cx="869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rPr>
              <a:t>Hawks</a:t>
            </a:r>
          </a:p>
        </p:txBody>
      </p:sp>
      <p:sp>
        <p:nvSpPr>
          <p:cNvPr id="11271" name="Line 8"/>
          <p:cNvSpPr>
            <a:spLocks noChangeShapeType="1"/>
          </p:cNvSpPr>
          <p:nvPr/>
        </p:nvSpPr>
        <p:spPr bwMode="auto">
          <a:xfrm rot="10800000">
            <a:off x="4962525" y="3627438"/>
            <a:ext cx="1143000" cy="6683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72" name="Line 9"/>
          <p:cNvSpPr>
            <a:spLocks noChangeShapeType="1"/>
          </p:cNvSpPr>
          <p:nvPr/>
        </p:nvSpPr>
        <p:spPr bwMode="auto">
          <a:xfrm rot="10619933" flipH="1">
            <a:off x="6389688" y="3570288"/>
            <a:ext cx="400050" cy="669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73" name="Line 10"/>
          <p:cNvSpPr>
            <a:spLocks noChangeShapeType="1"/>
          </p:cNvSpPr>
          <p:nvPr/>
        </p:nvSpPr>
        <p:spPr bwMode="auto">
          <a:xfrm rot="10800000">
            <a:off x="4962525" y="3627438"/>
            <a:ext cx="2111375" cy="612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74" name="Line 11"/>
          <p:cNvSpPr>
            <a:spLocks noChangeShapeType="1"/>
          </p:cNvSpPr>
          <p:nvPr/>
        </p:nvSpPr>
        <p:spPr bwMode="auto">
          <a:xfrm rot="10800000">
            <a:off x="6789738" y="3570288"/>
            <a:ext cx="512762" cy="669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75" name="Line 12"/>
          <p:cNvSpPr>
            <a:spLocks noChangeShapeType="1"/>
          </p:cNvSpPr>
          <p:nvPr/>
        </p:nvSpPr>
        <p:spPr bwMode="auto">
          <a:xfrm rot="10800000" flipV="1">
            <a:off x="6218238" y="4518025"/>
            <a:ext cx="969962" cy="5603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76" name="Line 13"/>
          <p:cNvSpPr>
            <a:spLocks noChangeShapeType="1"/>
          </p:cNvSpPr>
          <p:nvPr/>
        </p:nvSpPr>
        <p:spPr bwMode="auto">
          <a:xfrm rot="10800000" flipH="1" flipV="1">
            <a:off x="6046788" y="4518025"/>
            <a:ext cx="114300" cy="5603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77" name="Line 14"/>
          <p:cNvSpPr>
            <a:spLocks noChangeShapeType="1"/>
          </p:cNvSpPr>
          <p:nvPr/>
        </p:nvSpPr>
        <p:spPr bwMode="auto">
          <a:xfrm flipH="1">
            <a:off x="4564063" y="4575175"/>
            <a:ext cx="912812" cy="5572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78" name="Line 15"/>
          <p:cNvSpPr>
            <a:spLocks noChangeShapeType="1"/>
          </p:cNvSpPr>
          <p:nvPr/>
        </p:nvSpPr>
        <p:spPr bwMode="auto">
          <a:xfrm rot="-10577791">
            <a:off x="4164013" y="4518025"/>
            <a:ext cx="57150" cy="5603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79" name="Line 16"/>
          <p:cNvSpPr>
            <a:spLocks noChangeShapeType="1"/>
          </p:cNvSpPr>
          <p:nvPr/>
        </p:nvSpPr>
        <p:spPr bwMode="auto">
          <a:xfrm rot="10800000" flipV="1">
            <a:off x="4335463" y="2693988"/>
            <a:ext cx="1027112" cy="1666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80" name="Line 17"/>
          <p:cNvSpPr>
            <a:spLocks noChangeShapeType="1"/>
          </p:cNvSpPr>
          <p:nvPr/>
        </p:nvSpPr>
        <p:spPr bwMode="auto">
          <a:xfrm rot="10800000" flipH="1" flipV="1">
            <a:off x="5932488" y="2805113"/>
            <a:ext cx="857250" cy="5032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81" name="Line 18"/>
          <p:cNvSpPr>
            <a:spLocks noChangeShapeType="1"/>
          </p:cNvSpPr>
          <p:nvPr/>
        </p:nvSpPr>
        <p:spPr bwMode="auto">
          <a:xfrm rot="10800000" flipH="1" flipV="1">
            <a:off x="6046788" y="2749550"/>
            <a:ext cx="1997075" cy="614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82" name="Line 19"/>
          <p:cNvSpPr>
            <a:spLocks noChangeShapeType="1"/>
          </p:cNvSpPr>
          <p:nvPr/>
        </p:nvSpPr>
        <p:spPr bwMode="auto">
          <a:xfrm rot="10800000" flipV="1">
            <a:off x="3765550" y="4605338"/>
            <a:ext cx="214313" cy="135572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83" name="Line 20"/>
          <p:cNvSpPr>
            <a:spLocks noChangeShapeType="1"/>
          </p:cNvSpPr>
          <p:nvPr/>
        </p:nvSpPr>
        <p:spPr bwMode="auto">
          <a:xfrm rot="10800000" flipV="1">
            <a:off x="3549650" y="3036888"/>
            <a:ext cx="215900" cy="285273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84" name="Text Box 21"/>
          <p:cNvSpPr txBox="1">
            <a:spLocks noChangeArrowheads="1"/>
          </p:cNvSpPr>
          <p:nvPr/>
        </p:nvSpPr>
        <p:spPr bwMode="auto">
          <a:xfrm>
            <a:off x="6618288" y="3317875"/>
            <a:ext cx="501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Elk</a:t>
            </a:r>
          </a:p>
        </p:txBody>
      </p:sp>
      <p:sp>
        <p:nvSpPr>
          <p:cNvPr id="11285" name="Text Box 22"/>
          <p:cNvSpPr txBox="1">
            <a:spLocks noChangeArrowheads="1"/>
          </p:cNvSpPr>
          <p:nvPr/>
        </p:nvSpPr>
        <p:spPr bwMode="auto">
          <a:xfrm>
            <a:off x="3752850" y="4268788"/>
            <a:ext cx="1212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Songbirds</a:t>
            </a:r>
          </a:p>
        </p:txBody>
      </p:sp>
      <p:sp>
        <p:nvSpPr>
          <p:cNvPr id="11286" name="Text Box 23"/>
          <p:cNvSpPr txBox="1">
            <a:spLocks noChangeArrowheads="1"/>
          </p:cNvSpPr>
          <p:nvPr/>
        </p:nvSpPr>
        <p:spPr bwMode="auto">
          <a:xfrm>
            <a:off x="5476875" y="4268788"/>
            <a:ext cx="1492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Willow Trees</a:t>
            </a:r>
          </a:p>
        </p:txBody>
      </p:sp>
      <p:sp>
        <p:nvSpPr>
          <p:cNvPr id="11287" name="Text Box 24"/>
          <p:cNvSpPr txBox="1">
            <a:spLocks noChangeArrowheads="1"/>
          </p:cNvSpPr>
          <p:nvPr/>
        </p:nvSpPr>
        <p:spPr bwMode="auto">
          <a:xfrm>
            <a:off x="7689850" y="3317875"/>
            <a:ext cx="1238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Mule Deer</a:t>
            </a:r>
          </a:p>
        </p:txBody>
      </p:sp>
      <p:sp>
        <p:nvSpPr>
          <p:cNvPr id="11288" name="Text Box 25"/>
          <p:cNvSpPr txBox="1">
            <a:spLocks noChangeArrowheads="1"/>
          </p:cNvSpPr>
          <p:nvPr/>
        </p:nvSpPr>
        <p:spPr bwMode="auto">
          <a:xfrm>
            <a:off x="6946900" y="4240213"/>
            <a:ext cx="831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Aspen</a:t>
            </a:r>
          </a:p>
        </p:txBody>
      </p:sp>
      <p:sp>
        <p:nvSpPr>
          <p:cNvPr id="11289" name="Text Box 26"/>
          <p:cNvSpPr txBox="1">
            <a:spLocks noChangeArrowheads="1"/>
          </p:cNvSpPr>
          <p:nvPr/>
        </p:nvSpPr>
        <p:spPr bwMode="auto">
          <a:xfrm>
            <a:off x="5807075" y="5048250"/>
            <a:ext cx="908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Beaver</a:t>
            </a:r>
          </a:p>
        </p:txBody>
      </p:sp>
      <p:sp>
        <p:nvSpPr>
          <p:cNvPr id="11290" name="Text Box 27"/>
          <p:cNvSpPr txBox="1">
            <a:spLocks noChangeArrowheads="1"/>
          </p:cNvSpPr>
          <p:nvPr/>
        </p:nvSpPr>
        <p:spPr bwMode="auto">
          <a:xfrm>
            <a:off x="5349875" y="2497138"/>
            <a:ext cx="1035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Grasses</a:t>
            </a:r>
          </a:p>
        </p:txBody>
      </p:sp>
      <p:sp>
        <p:nvSpPr>
          <p:cNvPr id="11291" name="Text Box 28"/>
          <p:cNvSpPr txBox="1">
            <a:spLocks noChangeArrowheads="1"/>
          </p:cNvSpPr>
          <p:nvPr/>
        </p:nvSpPr>
        <p:spPr bwMode="auto">
          <a:xfrm>
            <a:off x="3524250" y="2720975"/>
            <a:ext cx="958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Rabbits</a:t>
            </a:r>
          </a:p>
        </p:txBody>
      </p:sp>
      <p:sp>
        <p:nvSpPr>
          <p:cNvPr id="11292" name="Text Box 29"/>
          <p:cNvSpPr txBox="1">
            <a:spLocks noChangeArrowheads="1"/>
          </p:cNvSpPr>
          <p:nvPr/>
        </p:nvSpPr>
        <p:spPr bwMode="auto">
          <a:xfrm>
            <a:off x="3048000" y="1752600"/>
            <a:ext cx="2012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rPr>
              <a:t>Coyotes		</a:t>
            </a:r>
          </a:p>
        </p:txBody>
      </p:sp>
      <p:sp>
        <p:nvSpPr>
          <p:cNvPr id="11293" name="Line 30"/>
          <p:cNvSpPr>
            <a:spLocks noChangeShapeType="1"/>
          </p:cNvSpPr>
          <p:nvPr/>
        </p:nvSpPr>
        <p:spPr bwMode="auto">
          <a:xfrm rot="10800000">
            <a:off x="3765550" y="2179638"/>
            <a:ext cx="142875" cy="5715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11294" name="Group 31"/>
          <p:cNvGrpSpPr>
            <a:grpSpLocks/>
          </p:cNvGrpSpPr>
          <p:nvPr/>
        </p:nvGrpSpPr>
        <p:grpSpPr bwMode="auto">
          <a:xfrm>
            <a:off x="4302125" y="5173663"/>
            <a:ext cx="461963" cy="268287"/>
            <a:chOff x="3168" y="3120"/>
            <a:chExt cx="336" cy="192"/>
          </a:xfrm>
        </p:grpSpPr>
        <p:cxnSp>
          <p:nvCxnSpPr>
            <p:cNvPr id="11297" name="AutoShape 32"/>
            <p:cNvCxnSpPr>
              <a:cxnSpLocks noChangeShapeType="1"/>
            </p:cNvCxnSpPr>
            <p:nvPr/>
          </p:nvCxnSpPr>
          <p:spPr bwMode="auto">
            <a:xfrm flipV="1">
              <a:off x="3168" y="3120"/>
              <a:ext cx="336" cy="192"/>
            </a:xfrm>
            <a:prstGeom prst="bentConnector3">
              <a:avLst>
                <a:gd name="adj1" fmla="val 13244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11298" name="Line 33"/>
            <p:cNvSpPr>
              <a:spLocks noChangeShapeType="1"/>
            </p:cNvSpPr>
            <p:nvPr/>
          </p:nvSpPr>
          <p:spPr bwMode="auto">
            <a:xfrm flipV="1">
              <a:off x="3168" y="32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295" name="Slide Number Placeholder 3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932A087-6B8D-4FEB-AEC6-70166C679BD3}" type="slidenum">
              <a:rPr lang="en-US" altLang="en-US"/>
              <a:pPr eaLnBrk="1" hangingPunct="1"/>
              <a:t>10</a:t>
            </a:fld>
            <a:endParaRPr lang="en-US" altLang="en-US"/>
          </a:p>
        </p:txBody>
      </p:sp>
      <p:cxnSp>
        <p:nvCxnSpPr>
          <p:cNvPr id="36" name="Straight Arrow Connector 35"/>
          <p:cNvCxnSpPr/>
          <p:nvPr/>
        </p:nvCxnSpPr>
        <p:spPr>
          <a:xfrm flipH="1" flipV="1">
            <a:off x="4191000" y="1905000"/>
            <a:ext cx="4191000" cy="1219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52400" y="152400"/>
            <a:ext cx="8763000" cy="1265238"/>
          </a:xfrm>
        </p:spPr>
        <p:txBody>
          <a:bodyPr/>
          <a:lstStyle/>
          <a:p>
            <a:r>
              <a:rPr lang="en-US" altLang="en-US" sz="2800" b="1" smtClean="0"/>
              <a:t>If we rearrange the food web to make trophic levels more apparent, the food web looks like this: </a:t>
            </a:r>
          </a:p>
        </p:txBody>
      </p:sp>
      <p:sp>
        <p:nvSpPr>
          <p:cNvPr id="12291" name="Text Box 3"/>
          <p:cNvSpPr txBox="1">
            <a:spLocks noChangeArrowheads="1"/>
          </p:cNvSpPr>
          <p:nvPr/>
        </p:nvSpPr>
        <p:spPr bwMode="auto">
          <a:xfrm>
            <a:off x="304800" y="5449888"/>
            <a:ext cx="83645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33CC33"/>
                </a:solidFill>
              </a:rPr>
              <a:t>PRIMARY</a:t>
            </a:r>
            <a:r>
              <a:rPr lang="en-US" altLang="en-US" sz="2400"/>
              <a:t>			Willows			Aspen</a:t>
            </a:r>
          </a:p>
          <a:p>
            <a:pPr eaLnBrk="1" hangingPunct="1"/>
            <a:r>
              <a:rPr lang="en-US" altLang="en-US" sz="2400" b="1">
                <a:solidFill>
                  <a:srgbClr val="33CC33"/>
                </a:solidFill>
              </a:rPr>
              <a:t>PRODUCERS</a:t>
            </a:r>
            <a:r>
              <a:rPr lang="en-US" altLang="en-US" sz="2400"/>
              <a:t>	</a:t>
            </a:r>
          </a:p>
        </p:txBody>
      </p:sp>
      <p:sp>
        <p:nvSpPr>
          <p:cNvPr id="12292" name="Text Box 4"/>
          <p:cNvSpPr txBox="1">
            <a:spLocks noChangeArrowheads="1"/>
          </p:cNvSpPr>
          <p:nvPr/>
        </p:nvSpPr>
        <p:spPr bwMode="auto">
          <a:xfrm>
            <a:off x="228600" y="3621088"/>
            <a:ext cx="89058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chemeClr val="accent2"/>
                </a:solidFill>
              </a:rPr>
              <a:t>PRIMARY</a:t>
            </a:r>
            <a:r>
              <a:rPr lang="en-US" altLang="en-US" sz="2400"/>
              <a:t>		Moose   Elk	Deer	Beaver   Insects  Rabbit</a:t>
            </a:r>
          </a:p>
          <a:p>
            <a:pPr eaLnBrk="1" hangingPunct="1"/>
            <a:r>
              <a:rPr lang="en-US" altLang="en-US" sz="2400" b="1">
                <a:solidFill>
                  <a:schemeClr val="accent2"/>
                </a:solidFill>
              </a:rPr>
              <a:t>CONSUMERS</a:t>
            </a:r>
          </a:p>
        </p:txBody>
      </p:sp>
      <p:sp>
        <p:nvSpPr>
          <p:cNvPr id="12293" name="Text Box 5"/>
          <p:cNvSpPr txBox="1">
            <a:spLocks noChangeArrowheads="1"/>
          </p:cNvSpPr>
          <p:nvPr/>
        </p:nvSpPr>
        <p:spPr bwMode="auto">
          <a:xfrm>
            <a:off x="152400" y="2097088"/>
            <a:ext cx="72628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FF0000"/>
                </a:solidFill>
              </a:rPr>
              <a:t>SECONDARY</a:t>
            </a:r>
            <a:r>
              <a:rPr lang="en-US" altLang="en-US" sz="2400"/>
              <a:t> 	Hawks     Coyotes    Songbirds  </a:t>
            </a:r>
          </a:p>
          <a:p>
            <a:pPr eaLnBrk="1" hangingPunct="1"/>
            <a:r>
              <a:rPr lang="en-US" altLang="en-US" sz="2400" b="1">
                <a:solidFill>
                  <a:srgbClr val="FF0000"/>
                </a:solidFill>
              </a:rPr>
              <a:t>CONSUMERS</a:t>
            </a:r>
          </a:p>
        </p:txBody>
      </p:sp>
      <p:sp>
        <p:nvSpPr>
          <p:cNvPr id="12294" name="Line 6"/>
          <p:cNvSpPr>
            <a:spLocks noChangeShapeType="1"/>
          </p:cNvSpPr>
          <p:nvPr/>
        </p:nvSpPr>
        <p:spPr bwMode="auto">
          <a:xfrm rot="10800000">
            <a:off x="7391400" y="4114800"/>
            <a:ext cx="914400" cy="1447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95" name="Line 7"/>
          <p:cNvSpPr>
            <a:spLocks noChangeShapeType="1"/>
          </p:cNvSpPr>
          <p:nvPr/>
        </p:nvSpPr>
        <p:spPr bwMode="auto">
          <a:xfrm rot="10800000" flipH="1">
            <a:off x="4648200" y="4114800"/>
            <a:ext cx="2743200" cy="1371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96" name="Line 8"/>
          <p:cNvSpPr>
            <a:spLocks noChangeShapeType="1"/>
          </p:cNvSpPr>
          <p:nvPr/>
        </p:nvSpPr>
        <p:spPr bwMode="auto">
          <a:xfrm rot="10800000">
            <a:off x="6248400" y="4038600"/>
            <a:ext cx="1905000" cy="1447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97" name="Line 9"/>
          <p:cNvSpPr>
            <a:spLocks noChangeShapeType="1"/>
          </p:cNvSpPr>
          <p:nvPr/>
        </p:nvSpPr>
        <p:spPr bwMode="auto">
          <a:xfrm rot="10800000" flipH="1">
            <a:off x="4495800" y="4038600"/>
            <a:ext cx="1752600" cy="1447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98" name="Line 10"/>
          <p:cNvSpPr>
            <a:spLocks noChangeShapeType="1"/>
          </p:cNvSpPr>
          <p:nvPr/>
        </p:nvSpPr>
        <p:spPr bwMode="auto">
          <a:xfrm rot="10800000" flipH="1">
            <a:off x="4648200" y="4038600"/>
            <a:ext cx="60960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99" name="Line 11"/>
          <p:cNvSpPr>
            <a:spLocks noChangeShapeType="1"/>
          </p:cNvSpPr>
          <p:nvPr/>
        </p:nvSpPr>
        <p:spPr bwMode="auto">
          <a:xfrm rot="10800000">
            <a:off x="5257800" y="4038600"/>
            <a:ext cx="2743200" cy="1371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00" name="Line 12"/>
          <p:cNvSpPr>
            <a:spLocks noChangeShapeType="1"/>
          </p:cNvSpPr>
          <p:nvPr/>
        </p:nvSpPr>
        <p:spPr bwMode="auto">
          <a:xfrm rot="10800000">
            <a:off x="4419600" y="4038600"/>
            <a:ext cx="0" cy="1371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01" name="Line 13"/>
          <p:cNvSpPr>
            <a:spLocks noChangeShapeType="1"/>
          </p:cNvSpPr>
          <p:nvPr/>
        </p:nvSpPr>
        <p:spPr bwMode="auto">
          <a:xfrm rot="10800000">
            <a:off x="4419600" y="4038600"/>
            <a:ext cx="3429000" cy="1447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02" name="Line 14"/>
          <p:cNvSpPr>
            <a:spLocks noChangeShapeType="1"/>
          </p:cNvSpPr>
          <p:nvPr/>
        </p:nvSpPr>
        <p:spPr bwMode="auto">
          <a:xfrm rot="10800000">
            <a:off x="3505200" y="4038600"/>
            <a:ext cx="4267200" cy="1447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03" name="Line 15"/>
          <p:cNvSpPr>
            <a:spLocks noChangeShapeType="1"/>
          </p:cNvSpPr>
          <p:nvPr/>
        </p:nvSpPr>
        <p:spPr bwMode="auto">
          <a:xfrm rot="10800000">
            <a:off x="3505200" y="4114800"/>
            <a:ext cx="914400" cy="1371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04" name="Text Box 16"/>
          <p:cNvSpPr txBox="1">
            <a:spLocks noChangeArrowheads="1"/>
          </p:cNvSpPr>
          <p:nvPr/>
        </p:nvSpPr>
        <p:spPr bwMode="auto">
          <a:xfrm>
            <a:off x="5622925" y="5486400"/>
            <a:ext cx="1319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Grasses</a:t>
            </a:r>
          </a:p>
        </p:txBody>
      </p:sp>
      <p:sp>
        <p:nvSpPr>
          <p:cNvPr id="12305" name="Line 17"/>
          <p:cNvSpPr>
            <a:spLocks noChangeShapeType="1"/>
          </p:cNvSpPr>
          <p:nvPr/>
        </p:nvSpPr>
        <p:spPr bwMode="auto">
          <a:xfrm rot="10800000">
            <a:off x="4419600" y="4038600"/>
            <a:ext cx="1600200" cy="1524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06" name="Line 18"/>
          <p:cNvSpPr>
            <a:spLocks noChangeShapeType="1"/>
          </p:cNvSpPr>
          <p:nvPr/>
        </p:nvSpPr>
        <p:spPr bwMode="auto">
          <a:xfrm rot="10800000">
            <a:off x="5257800" y="4038600"/>
            <a:ext cx="762000" cy="1524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07" name="Line 19"/>
          <p:cNvSpPr>
            <a:spLocks noChangeShapeType="1"/>
          </p:cNvSpPr>
          <p:nvPr/>
        </p:nvSpPr>
        <p:spPr bwMode="auto">
          <a:xfrm rot="10800000">
            <a:off x="6781800" y="2514600"/>
            <a:ext cx="68580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08" name="Line 20"/>
          <p:cNvSpPr>
            <a:spLocks noChangeShapeType="1"/>
          </p:cNvSpPr>
          <p:nvPr/>
        </p:nvSpPr>
        <p:spPr bwMode="auto">
          <a:xfrm rot="10800000" flipH="1">
            <a:off x="6400800" y="4114800"/>
            <a:ext cx="2209800" cy="1371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09" name="Line 21"/>
          <p:cNvSpPr>
            <a:spLocks noChangeShapeType="1"/>
          </p:cNvSpPr>
          <p:nvPr/>
        </p:nvSpPr>
        <p:spPr bwMode="auto">
          <a:xfrm rot="10800000">
            <a:off x="3429000" y="2514600"/>
            <a:ext cx="510540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10" name="Line 22"/>
          <p:cNvSpPr>
            <a:spLocks noChangeShapeType="1"/>
          </p:cNvSpPr>
          <p:nvPr/>
        </p:nvSpPr>
        <p:spPr bwMode="auto">
          <a:xfrm rot="10800000">
            <a:off x="4953000" y="2514600"/>
            <a:ext cx="35814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11" name="Line 23"/>
          <p:cNvSpPr>
            <a:spLocks noChangeShapeType="1"/>
          </p:cNvSpPr>
          <p:nvPr/>
        </p:nvSpPr>
        <p:spPr bwMode="auto">
          <a:xfrm rot="-10595787">
            <a:off x="4953000" y="2514600"/>
            <a:ext cx="762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12" name="Line 24"/>
          <p:cNvSpPr>
            <a:spLocks noChangeShapeType="1"/>
          </p:cNvSpPr>
          <p:nvPr/>
        </p:nvSpPr>
        <p:spPr bwMode="auto">
          <a:xfrm rot="10800000" flipH="1">
            <a:off x="4495800" y="2514600"/>
            <a:ext cx="4572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13" name="Line 25"/>
          <p:cNvSpPr>
            <a:spLocks noChangeShapeType="1"/>
          </p:cNvSpPr>
          <p:nvPr/>
        </p:nvSpPr>
        <p:spPr bwMode="auto">
          <a:xfrm rot="10800000" flipH="1">
            <a:off x="3581400" y="2514600"/>
            <a:ext cx="137160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12314" name="Group 26"/>
          <p:cNvGrpSpPr>
            <a:grpSpLocks/>
          </p:cNvGrpSpPr>
          <p:nvPr/>
        </p:nvGrpSpPr>
        <p:grpSpPr bwMode="auto">
          <a:xfrm>
            <a:off x="7391400" y="3810000"/>
            <a:ext cx="533400" cy="304800"/>
            <a:chOff x="3168" y="3120"/>
            <a:chExt cx="336" cy="192"/>
          </a:xfrm>
        </p:grpSpPr>
        <p:cxnSp>
          <p:nvCxnSpPr>
            <p:cNvPr id="12317" name="AutoShape 27"/>
            <p:cNvCxnSpPr>
              <a:cxnSpLocks noChangeShapeType="1"/>
            </p:cNvCxnSpPr>
            <p:nvPr/>
          </p:nvCxnSpPr>
          <p:spPr bwMode="auto">
            <a:xfrm flipV="1">
              <a:off x="3168" y="3120"/>
              <a:ext cx="336" cy="192"/>
            </a:xfrm>
            <a:prstGeom prst="bentConnector3">
              <a:avLst>
                <a:gd name="adj1" fmla="val 132440"/>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12318" name="Line 28"/>
            <p:cNvSpPr>
              <a:spLocks noChangeShapeType="1"/>
            </p:cNvSpPr>
            <p:nvPr/>
          </p:nvSpPr>
          <p:spPr bwMode="auto">
            <a:xfrm flipV="1">
              <a:off x="3168" y="3216"/>
              <a:ext cx="0" cy="9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cxnSp>
        <p:nvCxnSpPr>
          <p:cNvPr id="12315" name="AutoShape 29"/>
          <p:cNvCxnSpPr>
            <a:cxnSpLocks noChangeShapeType="1"/>
          </p:cNvCxnSpPr>
          <p:nvPr/>
        </p:nvCxnSpPr>
        <p:spPr bwMode="auto">
          <a:xfrm flipH="1" flipV="1">
            <a:off x="3657600" y="1905000"/>
            <a:ext cx="3630613" cy="411163"/>
          </a:xfrm>
          <a:prstGeom prst="curvedConnector4">
            <a:avLst>
              <a:gd name="adj1" fmla="val -6296"/>
              <a:gd name="adj2" fmla="val 155597"/>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2316" name="Slide Number Placeholder 2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44172D7-6A91-4533-AC9E-857D2721A31D}" type="slidenum">
              <a:rPr lang="en-US" altLang="en-US"/>
              <a:pPr eaLnBrk="1" hangingPunct="1"/>
              <a:t>11</a:t>
            </a:fld>
            <a:endParaRPr lang="en-US"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228600"/>
            <a:ext cx="9144000" cy="1143000"/>
          </a:xfrm>
        </p:spPr>
        <p:txBody>
          <a:bodyPr/>
          <a:lstStyle/>
          <a:p>
            <a:r>
              <a:rPr lang="en-US" altLang="en-US" sz="2800" b="1" smtClean="0"/>
              <a:t>This kind of food web can be referred to as a “</a:t>
            </a:r>
            <a:r>
              <a:rPr lang="en-US" altLang="en-US" sz="2800" b="1" i="1" smtClean="0"/>
              <a:t>connectedness”</a:t>
            </a:r>
            <a:r>
              <a:rPr lang="en-US" altLang="en-US" sz="2800" b="1" smtClean="0"/>
              <a:t> web – it focuses on the feeding relationships among all the organisms:</a:t>
            </a:r>
          </a:p>
        </p:txBody>
      </p:sp>
      <p:sp>
        <p:nvSpPr>
          <p:cNvPr id="13315" name="Text Box 3"/>
          <p:cNvSpPr txBox="1">
            <a:spLocks noChangeArrowheads="1"/>
          </p:cNvSpPr>
          <p:nvPr/>
        </p:nvSpPr>
        <p:spPr bwMode="auto">
          <a:xfrm>
            <a:off x="304800" y="5449888"/>
            <a:ext cx="83645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33CC33"/>
                </a:solidFill>
              </a:rPr>
              <a:t>PRIMARY</a:t>
            </a:r>
            <a:r>
              <a:rPr lang="en-US" altLang="en-US" sz="2400"/>
              <a:t>			Willows			Aspen</a:t>
            </a:r>
          </a:p>
          <a:p>
            <a:pPr eaLnBrk="1" hangingPunct="1"/>
            <a:r>
              <a:rPr lang="en-US" altLang="en-US" sz="2400" b="1">
                <a:solidFill>
                  <a:srgbClr val="33CC33"/>
                </a:solidFill>
              </a:rPr>
              <a:t>PRODUCERS</a:t>
            </a:r>
            <a:r>
              <a:rPr lang="en-US" altLang="en-US" sz="2400"/>
              <a:t>	</a:t>
            </a:r>
          </a:p>
        </p:txBody>
      </p:sp>
      <p:sp>
        <p:nvSpPr>
          <p:cNvPr id="13316" name="Text Box 4"/>
          <p:cNvSpPr txBox="1">
            <a:spLocks noChangeArrowheads="1"/>
          </p:cNvSpPr>
          <p:nvPr/>
        </p:nvSpPr>
        <p:spPr bwMode="auto">
          <a:xfrm>
            <a:off x="228600" y="3621088"/>
            <a:ext cx="89058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chemeClr val="accent2"/>
                </a:solidFill>
              </a:rPr>
              <a:t>PRIMARY</a:t>
            </a:r>
            <a:r>
              <a:rPr lang="en-US" altLang="en-US" sz="2400"/>
              <a:t>		Moose   Elk	Deer	Beaver   Insects  Rabbit</a:t>
            </a:r>
          </a:p>
          <a:p>
            <a:pPr eaLnBrk="1" hangingPunct="1"/>
            <a:r>
              <a:rPr lang="en-US" altLang="en-US" sz="2400" b="1">
                <a:solidFill>
                  <a:schemeClr val="accent2"/>
                </a:solidFill>
              </a:rPr>
              <a:t>CONSUMERS</a:t>
            </a:r>
          </a:p>
        </p:txBody>
      </p:sp>
      <p:sp>
        <p:nvSpPr>
          <p:cNvPr id="13317" name="Text Box 5"/>
          <p:cNvSpPr txBox="1">
            <a:spLocks noChangeArrowheads="1"/>
          </p:cNvSpPr>
          <p:nvPr/>
        </p:nvSpPr>
        <p:spPr bwMode="auto">
          <a:xfrm>
            <a:off x="152400" y="2097088"/>
            <a:ext cx="72628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FF0000"/>
                </a:solidFill>
              </a:rPr>
              <a:t>SECONDARY</a:t>
            </a:r>
            <a:r>
              <a:rPr lang="en-US" altLang="en-US" sz="2400"/>
              <a:t> 	Hawks     Coyotes    Songbirds  </a:t>
            </a:r>
          </a:p>
          <a:p>
            <a:pPr eaLnBrk="1" hangingPunct="1"/>
            <a:r>
              <a:rPr lang="en-US" altLang="en-US" sz="2400" b="1">
                <a:solidFill>
                  <a:srgbClr val="FF0000"/>
                </a:solidFill>
              </a:rPr>
              <a:t>CONSUMERS</a:t>
            </a:r>
          </a:p>
        </p:txBody>
      </p:sp>
      <p:sp>
        <p:nvSpPr>
          <p:cNvPr id="13318" name="Line 6"/>
          <p:cNvSpPr>
            <a:spLocks noChangeShapeType="1"/>
          </p:cNvSpPr>
          <p:nvPr/>
        </p:nvSpPr>
        <p:spPr bwMode="auto">
          <a:xfrm rot="10800000">
            <a:off x="7391400" y="4114800"/>
            <a:ext cx="914400" cy="1447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19" name="Line 7"/>
          <p:cNvSpPr>
            <a:spLocks noChangeShapeType="1"/>
          </p:cNvSpPr>
          <p:nvPr/>
        </p:nvSpPr>
        <p:spPr bwMode="auto">
          <a:xfrm rot="10800000" flipH="1">
            <a:off x="4648200" y="4114800"/>
            <a:ext cx="2743200" cy="1371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20" name="Line 8"/>
          <p:cNvSpPr>
            <a:spLocks noChangeShapeType="1"/>
          </p:cNvSpPr>
          <p:nvPr/>
        </p:nvSpPr>
        <p:spPr bwMode="auto">
          <a:xfrm rot="10800000">
            <a:off x="6248400" y="4038600"/>
            <a:ext cx="1905000" cy="1447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21" name="Line 9"/>
          <p:cNvSpPr>
            <a:spLocks noChangeShapeType="1"/>
          </p:cNvSpPr>
          <p:nvPr/>
        </p:nvSpPr>
        <p:spPr bwMode="auto">
          <a:xfrm rot="10800000" flipH="1">
            <a:off x="4495800" y="4038600"/>
            <a:ext cx="1752600" cy="1447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22" name="Line 10"/>
          <p:cNvSpPr>
            <a:spLocks noChangeShapeType="1"/>
          </p:cNvSpPr>
          <p:nvPr/>
        </p:nvSpPr>
        <p:spPr bwMode="auto">
          <a:xfrm rot="10639852" flipH="1">
            <a:off x="4648200" y="4038600"/>
            <a:ext cx="60960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23" name="Line 11"/>
          <p:cNvSpPr>
            <a:spLocks noChangeShapeType="1"/>
          </p:cNvSpPr>
          <p:nvPr/>
        </p:nvSpPr>
        <p:spPr bwMode="auto">
          <a:xfrm rot="10800000">
            <a:off x="5257800" y="4038600"/>
            <a:ext cx="2743200" cy="1371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24" name="Line 12"/>
          <p:cNvSpPr>
            <a:spLocks noChangeShapeType="1"/>
          </p:cNvSpPr>
          <p:nvPr/>
        </p:nvSpPr>
        <p:spPr bwMode="auto">
          <a:xfrm rot="10800000">
            <a:off x="4419600" y="4038600"/>
            <a:ext cx="0" cy="1371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25" name="Line 13"/>
          <p:cNvSpPr>
            <a:spLocks noChangeShapeType="1"/>
          </p:cNvSpPr>
          <p:nvPr/>
        </p:nvSpPr>
        <p:spPr bwMode="auto">
          <a:xfrm rot="10800000">
            <a:off x="4419600" y="4038600"/>
            <a:ext cx="3429000" cy="1447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26" name="Line 14"/>
          <p:cNvSpPr>
            <a:spLocks noChangeShapeType="1"/>
          </p:cNvSpPr>
          <p:nvPr/>
        </p:nvSpPr>
        <p:spPr bwMode="auto">
          <a:xfrm rot="10800000">
            <a:off x="3505200" y="4038600"/>
            <a:ext cx="4267200" cy="1447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27" name="Line 15"/>
          <p:cNvSpPr>
            <a:spLocks noChangeShapeType="1"/>
          </p:cNvSpPr>
          <p:nvPr/>
        </p:nvSpPr>
        <p:spPr bwMode="auto">
          <a:xfrm rot="10800000">
            <a:off x="3505200" y="4114800"/>
            <a:ext cx="914400" cy="1371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28" name="Text Box 16"/>
          <p:cNvSpPr txBox="1">
            <a:spLocks noChangeArrowheads="1"/>
          </p:cNvSpPr>
          <p:nvPr/>
        </p:nvSpPr>
        <p:spPr bwMode="auto">
          <a:xfrm>
            <a:off x="5622925" y="5486400"/>
            <a:ext cx="1319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Grasses</a:t>
            </a:r>
          </a:p>
        </p:txBody>
      </p:sp>
      <p:sp>
        <p:nvSpPr>
          <p:cNvPr id="13329" name="Line 17"/>
          <p:cNvSpPr>
            <a:spLocks noChangeShapeType="1"/>
          </p:cNvSpPr>
          <p:nvPr/>
        </p:nvSpPr>
        <p:spPr bwMode="auto">
          <a:xfrm rot="10800000">
            <a:off x="4419600" y="4038600"/>
            <a:ext cx="1600200" cy="1524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30" name="Line 18"/>
          <p:cNvSpPr>
            <a:spLocks noChangeShapeType="1"/>
          </p:cNvSpPr>
          <p:nvPr/>
        </p:nvSpPr>
        <p:spPr bwMode="auto">
          <a:xfrm rot="10800000">
            <a:off x="5257800" y="4038600"/>
            <a:ext cx="762000" cy="1524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31" name="Line 19"/>
          <p:cNvSpPr>
            <a:spLocks noChangeShapeType="1"/>
          </p:cNvSpPr>
          <p:nvPr/>
        </p:nvSpPr>
        <p:spPr bwMode="auto">
          <a:xfrm rot="10800000">
            <a:off x="6781800" y="2514600"/>
            <a:ext cx="68580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32" name="Line 20"/>
          <p:cNvSpPr>
            <a:spLocks noChangeShapeType="1"/>
          </p:cNvSpPr>
          <p:nvPr/>
        </p:nvSpPr>
        <p:spPr bwMode="auto">
          <a:xfrm rot="10800000" flipH="1">
            <a:off x="6324600" y="4114800"/>
            <a:ext cx="2209800" cy="1371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33" name="Line 21"/>
          <p:cNvSpPr>
            <a:spLocks noChangeShapeType="1"/>
          </p:cNvSpPr>
          <p:nvPr/>
        </p:nvSpPr>
        <p:spPr bwMode="auto">
          <a:xfrm rot="10800000">
            <a:off x="3429000" y="2514600"/>
            <a:ext cx="510540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34" name="Line 22"/>
          <p:cNvSpPr>
            <a:spLocks noChangeShapeType="1"/>
          </p:cNvSpPr>
          <p:nvPr/>
        </p:nvSpPr>
        <p:spPr bwMode="auto">
          <a:xfrm rot="10800000">
            <a:off x="4953000" y="2514600"/>
            <a:ext cx="35814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35" name="Line 23"/>
          <p:cNvSpPr>
            <a:spLocks noChangeShapeType="1"/>
          </p:cNvSpPr>
          <p:nvPr/>
        </p:nvSpPr>
        <p:spPr bwMode="auto">
          <a:xfrm rot="10800000">
            <a:off x="4953000" y="2514600"/>
            <a:ext cx="762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36" name="Line 24"/>
          <p:cNvSpPr>
            <a:spLocks noChangeShapeType="1"/>
          </p:cNvSpPr>
          <p:nvPr/>
        </p:nvSpPr>
        <p:spPr bwMode="auto">
          <a:xfrm rot="10800000" flipH="1">
            <a:off x="4495800" y="2514600"/>
            <a:ext cx="4572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37" name="Line 25"/>
          <p:cNvSpPr>
            <a:spLocks noChangeShapeType="1"/>
          </p:cNvSpPr>
          <p:nvPr/>
        </p:nvSpPr>
        <p:spPr bwMode="auto">
          <a:xfrm rot="10800000" flipH="1">
            <a:off x="3581400" y="2514600"/>
            <a:ext cx="137160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13338" name="Group 26"/>
          <p:cNvGrpSpPr>
            <a:grpSpLocks/>
          </p:cNvGrpSpPr>
          <p:nvPr/>
        </p:nvGrpSpPr>
        <p:grpSpPr bwMode="auto">
          <a:xfrm>
            <a:off x="7391400" y="3886200"/>
            <a:ext cx="533400" cy="304800"/>
            <a:chOff x="3168" y="3120"/>
            <a:chExt cx="336" cy="192"/>
          </a:xfrm>
        </p:grpSpPr>
        <p:cxnSp>
          <p:nvCxnSpPr>
            <p:cNvPr id="13341" name="AutoShape 27"/>
            <p:cNvCxnSpPr>
              <a:cxnSpLocks noChangeShapeType="1"/>
            </p:cNvCxnSpPr>
            <p:nvPr/>
          </p:nvCxnSpPr>
          <p:spPr bwMode="auto">
            <a:xfrm flipV="1">
              <a:off x="3168" y="3120"/>
              <a:ext cx="336" cy="192"/>
            </a:xfrm>
            <a:prstGeom prst="bentConnector3">
              <a:avLst>
                <a:gd name="adj1" fmla="val 13244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13342" name="Line 28"/>
            <p:cNvSpPr>
              <a:spLocks noChangeShapeType="1"/>
            </p:cNvSpPr>
            <p:nvPr/>
          </p:nvSpPr>
          <p:spPr bwMode="auto">
            <a:xfrm flipV="1">
              <a:off x="3168" y="32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cxnSp>
        <p:nvCxnSpPr>
          <p:cNvPr id="13339" name="AutoShape 29"/>
          <p:cNvCxnSpPr>
            <a:cxnSpLocks noChangeShapeType="1"/>
          </p:cNvCxnSpPr>
          <p:nvPr/>
        </p:nvCxnSpPr>
        <p:spPr bwMode="auto">
          <a:xfrm flipH="1" flipV="1">
            <a:off x="3657600" y="1905000"/>
            <a:ext cx="3630613" cy="411163"/>
          </a:xfrm>
          <a:prstGeom prst="curvedConnector4">
            <a:avLst>
              <a:gd name="adj1" fmla="val -6296"/>
              <a:gd name="adj2" fmla="val 155597"/>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3340" name="Slide Number Placeholder 2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0FD1754-662F-427C-A5F5-AFA68FCA4D19}" type="slidenum">
              <a:rPr lang="en-US" altLang="en-US"/>
              <a:pPr eaLnBrk="1" hangingPunct="1"/>
              <a:t>12</a:t>
            </a:fld>
            <a:endParaRPr lang="en-US"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8600" y="228600"/>
            <a:ext cx="8458200" cy="1143000"/>
          </a:xfrm>
        </p:spPr>
        <p:txBody>
          <a:bodyPr/>
          <a:lstStyle/>
          <a:p>
            <a:pPr>
              <a:lnSpc>
                <a:spcPct val="75000"/>
              </a:lnSpc>
            </a:pPr>
            <a:r>
              <a:rPr lang="en-US" altLang="en-US" sz="2800" b="1" smtClean="0"/>
              <a:t>A “</a:t>
            </a:r>
            <a:r>
              <a:rPr lang="en-US" altLang="en-US" sz="2800" b="1" i="1" smtClean="0"/>
              <a:t>functional”</a:t>
            </a:r>
            <a:r>
              <a:rPr lang="en-US" altLang="en-US" sz="2800" b="1" smtClean="0"/>
              <a:t> food web emphasizes strong interactions which alter population growth rates:</a:t>
            </a:r>
          </a:p>
        </p:txBody>
      </p:sp>
      <p:sp>
        <p:nvSpPr>
          <p:cNvPr id="14339" name="Text Box 3"/>
          <p:cNvSpPr txBox="1">
            <a:spLocks noChangeArrowheads="1"/>
          </p:cNvSpPr>
          <p:nvPr/>
        </p:nvSpPr>
        <p:spPr bwMode="auto">
          <a:xfrm>
            <a:off x="304800" y="5449888"/>
            <a:ext cx="83645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33CC33"/>
                </a:solidFill>
              </a:rPr>
              <a:t>PRIMARY</a:t>
            </a:r>
            <a:r>
              <a:rPr lang="en-US" altLang="en-US" sz="2400"/>
              <a:t>			Willows			Aspen</a:t>
            </a:r>
          </a:p>
          <a:p>
            <a:pPr eaLnBrk="1" hangingPunct="1"/>
            <a:r>
              <a:rPr lang="en-US" altLang="en-US" sz="2400" b="1">
                <a:solidFill>
                  <a:srgbClr val="33CC33"/>
                </a:solidFill>
              </a:rPr>
              <a:t>PRODUCERS</a:t>
            </a:r>
            <a:r>
              <a:rPr lang="en-US" altLang="en-US" sz="2400"/>
              <a:t>	</a:t>
            </a:r>
          </a:p>
        </p:txBody>
      </p:sp>
      <p:sp>
        <p:nvSpPr>
          <p:cNvPr id="14340" name="Text Box 4"/>
          <p:cNvSpPr txBox="1">
            <a:spLocks noChangeArrowheads="1"/>
          </p:cNvSpPr>
          <p:nvPr/>
        </p:nvSpPr>
        <p:spPr bwMode="auto">
          <a:xfrm>
            <a:off x="228600" y="3621088"/>
            <a:ext cx="89058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chemeClr val="accent2"/>
                </a:solidFill>
              </a:rPr>
              <a:t>PRIMARY</a:t>
            </a:r>
            <a:r>
              <a:rPr lang="en-US" altLang="en-US" sz="2400"/>
              <a:t>		Moose   Elk	Deer	Beaver   Insects  Rabbit</a:t>
            </a:r>
          </a:p>
          <a:p>
            <a:pPr eaLnBrk="1" hangingPunct="1"/>
            <a:r>
              <a:rPr lang="en-US" altLang="en-US" sz="2400" b="1">
                <a:solidFill>
                  <a:schemeClr val="accent2"/>
                </a:solidFill>
              </a:rPr>
              <a:t>CONSUMERS</a:t>
            </a:r>
          </a:p>
        </p:txBody>
      </p:sp>
      <p:sp>
        <p:nvSpPr>
          <p:cNvPr id="14341" name="Text Box 5"/>
          <p:cNvSpPr txBox="1">
            <a:spLocks noChangeArrowheads="1"/>
          </p:cNvSpPr>
          <p:nvPr/>
        </p:nvSpPr>
        <p:spPr bwMode="auto">
          <a:xfrm>
            <a:off x="152400" y="2097088"/>
            <a:ext cx="72628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FF0000"/>
                </a:solidFill>
              </a:rPr>
              <a:t>SECONDARY</a:t>
            </a:r>
            <a:r>
              <a:rPr lang="en-US" altLang="en-US" sz="2400"/>
              <a:t> 	Hawks     Coyotes    Songbirds  </a:t>
            </a:r>
          </a:p>
          <a:p>
            <a:pPr eaLnBrk="1" hangingPunct="1"/>
            <a:r>
              <a:rPr lang="en-US" altLang="en-US" sz="2400" b="1">
                <a:solidFill>
                  <a:srgbClr val="FF0000"/>
                </a:solidFill>
              </a:rPr>
              <a:t>CONSUMERS</a:t>
            </a:r>
          </a:p>
        </p:txBody>
      </p:sp>
      <p:sp>
        <p:nvSpPr>
          <p:cNvPr id="14342" name="Line 6"/>
          <p:cNvSpPr>
            <a:spLocks noChangeShapeType="1"/>
          </p:cNvSpPr>
          <p:nvPr/>
        </p:nvSpPr>
        <p:spPr bwMode="auto">
          <a:xfrm rot="10800000">
            <a:off x="7391400" y="4114800"/>
            <a:ext cx="914400" cy="1447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43" name="Line 7"/>
          <p:cNvSpPr>
            <a:spLocks noChangeShapeType="1"/>
          </p:cNvSpPr>
          <p:nvPr/>
        </p:nvSpPr>
        <p:spPr bwMode="auto">
          <a:xfrm rot="10800000" flipH="1">
            <a:off x="4648200" y="4114800"/>
            <a:ext cx="2743200" cy="1371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44" name="Line 8"/>
          <p:cNvSpPr>
            <a:spLocks noChangeShapeType="1"/>
          </p:cNvSpPr>
          <p:nvPr/>
        </p:nvSpPr>
        <p:spPr bwMode="auto">
          <a:xfrm rot="10800000">
            <a:off x="6248400" y="4038600"/>
            <a:ext cx="1905000" cy="1447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45" name="Line 9"/>
          <p:cNvSpPr>
            <a:spLocks noChangeShapeType="1"/>
          </p:cNvSpPr>
          <p:nvPr/>
        </p:nvSpPr>
        <p:spPr bwMode="auto">
          <a:xfrm rot="10800000" flipH="1">
            <a:off x="4495800" y="4038600"/>
            <a:ext cx="1752600" cy="1447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46" name="Line 10"/>
          <p:cNvSpPr>
            <a:spLocks noChangeShapeType="1"/>
          </p:cNvSpPr>
          <p:nvPr/>
        </p:nvSpPr>
        <p:spPr bwMode="auto">
          <a:xfrm rot="10800000" flipH="1">
            <a:off x="4648200" y="4038600"/>
            <a:ext cx="60960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47" name="Line 11"/>
          <p:cNvSpPr>
            <a:spLocks noChangeShapeType="1"/>
          </p:cNvSpPr>
          <p:nvPr/>
        </p:nvSpPr>
        <p:spPr bwMode="auto">
          <a:xfrm rot="10800000">
            <a:off x="5257800" y="4038600"/>
            <a:ext cx="2743200" cy="1371600"/>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48" name="Line 12"/>
          <p:cNvSpPr>
            <a:spLocks noChangeShapeType="1"/>
          </p:cNvSpPr>
          <p:nvPr/>
        </p:nvSpPr>
        <p:spPr bwMode="auto">
          <a:xfrm rot="10800000">
            <a:off x="4419600" y="4038600"/>
            <a:ext cx="0" cy="1371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49" name="Line 13"/>
          <p:cNvSpPr>
            <a:spLocks noChangeShapeType="1"/>
          </p:cNvSpPr>
          <p:nvPr/>
        </p:nvSpPr>
        <p:spPr bwMode="auto">
          <a:xfrm rot="10800000">
            <a:off x="4419600" y="4038600"/>
            <a:ext cx="3429000" cy="1447800"/>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50" name="Line 14"/>
          <p:cNvSpPr>
            <a:spLocks noChangeShapeType="1"/>
          </p:cNvSpPr>
          <p:nvPr/>
        </p:nvSpPr>
        <p:spPr bwMode="auto">
          <a:xfrm rot="10800000">
            <a:off x="3505200" y="4038600"/>
            <a:ext cx="4267200" cy="1447800"/>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51" name="Line 15"/>
          <p:cNvSpPr>
            <a:spLocks noChangeShapeType="1"/>
          </p:cNvSpPr>
          <p:nvPr/>
        </p:nvSpPr>
        <p:spPr bwMode="auto">
          <a:xfrm rot="10800000">
            <a:off x="3505200" y="4114800"/>
            <a:ext cx="914400" cy="1371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52" name="Text Box 16"/>
          <p:cNvSpPr txBox="1">
            <a:spLocks noChangeArrowheads="1"/>
          </p:cNvSpPr>
          <p:nvPr/>
        </p:nvSpPr>
        <p:spPr bwMode="auto">
          <a:xfrm>
            <a:off x="5622925" y="5486400"/>
            <a:ext cx="1319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Grasses</a:t>
            </a:r>
          </a:p>
        </p:txBody>
      </p:sp>
      <p:sp>
        <p:nvSpPr>
          <p:cNvPr id="14353" name="Line 17"/>
          <p:cNvSpPr>
            <a:spLocks noChangeShapeType="1"/>
          </p:cNvSpPr>
          <p:nvPr/>
        </p:nvSpPr>
        <p:spPr bwMode="auto">
          <a:xfrm rot="10800000">
            <a:off x="4419600" y="4038600"/>
            <a:ext cx="1600200" cy="1524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54" name="Line 18"/>
          <p:cNvSpPr>
            <a:spLocks noChangeShapeType="1"/>
          </p:cNvSpPr>
          <p:nvPr/>
        </p:nvSpPr>
        <p:spPr bwMode="auto">
          <a:xfrm rot="10800000">
            <a:off x="5257800" y="4038600"/>
            <a:ext cx="762000" cy="1524000"/>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55" name="Line 19"/>
          <p:cNvSpPr>
            <a:spLocks noChangeShapeType="1"/>
          </p:cNvSpPr>
          <p:nvPr/>
        </p:nvSpPr>
        <p:spPr bwMode="auto">
          <a:xfrm rot="10800000">
            <a:off x="6781800" y="2514600"/>
            <a:ext cx="68580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56" name="Line 20"/>
          <p:cNvSpPr>
            <a:spLocks noChangeShapeType="1"/>
          </p:cNvSpPr>
          <p:nvPr/>
        </p:nvSpPr>
        <p:spPr bwMode="auto">
          <a:xfrm rot="10800000" flipH="1">
            <a:off x="6400800" y="4114800"/>
            <a:ext cx="2209800" cy="1371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57" name="Line 21"/>
          <p:cNvSpPr>
            <a:spLocks noChangeShapeType="1"/>
          </p:cNvSpPr>
          <p:nvPr/>
        </p:nvSpPr>
        <p:spPr bwMode="auto">
          <a:xfrm rot="10800000">
            <a:off x="3429000" y="2514600"/>
            <a:ext cx="510540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58" name="Line 22"/>
          <p:cNvSpPr>
            <a:spLocks noChangeShapeType="1"/>
          </p:cNvSpPr>
          <p:nvPr/>
        </p:nvSpPr>
        <p:spPr bwMode="auto">
          <a:xfrm rot="10800000">
            <a:off x="4953000" y="2514600"/>
            <a:ext cx="35814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59" name="Line 23"/>
          <p:cNvSpPr>
            <a:spLocks noChangeShapeType="1"/>
          </p:cNvSpPr>
          <p:nvPr/>
        </p:nvSpPr>
        <p:spPr bwMode="auto">
          <a:xfrm rot="10800000">
            <a:off x="4953000" y="2514600"/>
            <a:ext cx="76200" cy="1066800"/>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60" name="Line 24"/>
          <p:cNvSpPr>
            <a:spLocks noChangeShapeType="1"/>
          </p:cNvSpPr>
          <p:nvPr/>
        </p:nvSpPr>
        <p:spPr bwMode="auto">
          <a:xfrm rot="10800000" flipH="1">
            <a:off x="4495800" y="2514600"/>
            <a:ext cx="457200" cy="1066800"/>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61" name="Line 25"/>
          <p:cNvSpPr>
            <a:spLocks noChangeShapeType="1"/>
          </p:cNvSpPr>
          <p:nvPr/>
        </p:nvSpPr>
        <p:spPr bwMode="auto">
          <a:xfrm rot="10800000" flipH="1">
            <a:off x="3581400" y="2514600"/>
            <a:ext cx="1371600" cy="1143000"/>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14362" name="Group 26"/>
          <p:cNvGrpSpPr>
            <a:grpSpLocks/>
          </p:cNvGrpSpPr>
          <p:nvPr/>
        </p:nvGrpSpPr>
        <p:grpSpPr bwMode="auto">
          <a:xfrm>
            <a:off x="7391400" y="3810000"/>
            <a:ext cx="533400" cy="304800"/>
            <a:chOff x="3168" y="3120"/>
            <a:chExt cx="336" cy="192"/>
          </a:xfrm>
        </p:grpSpPr>
        <p:cxnSp>
          <p:nvCxnSpPr>
            <p:cNvPr id="14365" name="AutoShape 27"/>
            <p:cNvCxnSpPr>
              <a:cxnSpLocks noChangeShapeType="1"/>
            </p:cNvCxnSpPr>
            <p:nvPr/>
          </p:nvCxnSpPr>
          <p:spPr bwMode="auto">
            <a:xfrm flipV="1">
              <a:off x="3168" y="3120"/>
              <a:ext cx="336" cy="192"/>
            </a:xfrm>
            <a:prstGeom prst="bentConnector3">
              <a:avLst>
                <a:gd name="adj1" fmla="val 13244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14366" name="Line 28"/>
            <p:cNvSpPr>
              <a:spLocks noChangeShapeType="1"/>
            </p:cNvSpPr>
            <p:nvPr/>
          </p:nvSpPr>
          <p:spPr bwMode="auto">
            <a:xfrm flipV="1">
              <a:off x="3168" y="32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cxnSp>
        <p:nvCxnSpPr>
          <p:cNvPr id="14363" name="AutoShape 29"/>
          <p:cNvCxnSpPr>
            <a:cxnSpLocks noChangeShapeType="1"/>
          </p:cNvCxnSpPr>
          <p:nvPr/>
        </p:nvCxnSpPr>
        <p:spPr bwMode="auto">
          <a:xfrm flipH="1" flipV="1">
            <a:off x="3657600" y="1905000"/>
            <a:ext cx="3630613" cy="411163"/>
          </a:xfrm>
          <a:prstGeom prst="curvedConnector4">
            <a:avLst>
              <a:gd name="adj1" fmla="val -6296"/>
              <a:gd name="adj2" fmla="val 155597"/>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4364" name="Slide Number Placeholder 2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6226118-AC82-4EEC-9869-55EEE63F3390}" type="slidenum">
              <a:rPr lang="en-US" altLang="en-US"/>
              <a:pPr eaLnBrk="1" hangingPunct="1"/>
              <a:t>13</a:t>
            </a:fld>
            <a:endParaRPr lang="en-US"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152400"/>
            <a:ext cx="9144000" cy="1219200"/>
          </a:xfrm>
        </p:spPr>
        <p:txBody>
          <a:bodyPr/>
          <a:lstStyle/>
          <a:p>
            <a:r>
              <a:rPr lang="en-US" altLang="en-US" sz="2800" b="1" smtClean="0"/>
              <a:t>A </a:t>
            </a:r>
            <a:r>
              <a:rPr lang="en-US" altLang="en-US" sz="2800" b="1" i="1" smtClean="0"/>
              <a:t>functional</a:t>
            </a:r>
            <a:r>
              <a:rPr lang="en-US" altLang="en-US" sz="2800" b="1" smtClean="0"/>
              <a:t> food web emphasizing what the influence of other populations on growth rates of SONGBIRD populations </a:t>
            </a:r>
            <a:r>
              <a:rPr lang="en-US" altLang="en-US" sz="2800" b="1" i="1" smtClean="0"/>
              <a:t>might</a:t>
            </a:r>
            <a:r>
              <a:rPr lang="en-US" altLang="en-US" sz="2800" b="1" smtClean="0"/>
              <a:t> look like:</a:t>
            </a:r>
          </a:p>
        </p:txBody>
      </p:sp>
      <p:sp>
        <p:nvSpPr>
          <p:cNvPr id="15363" name="Text Box 3"/>
          <p:cNvSpPr txBox="1">
            <a:spLocks noChangeArrowheads="1"/>
          </p:cNvSpPr>
          <p:nvPr/>
        </p:nvSpPr>
        <p:spPr bwMode="auto">
          <a:xfrm>
            <a:off x="304800" y="5449888"/>
            <a:ext cx="84455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33CC33"/>
                </a:solidFill>
              </a:rPr>
              <a:t>PRIMARY</a:t>
            </a:r>
            <a:r>
              <a:rPr lang="en-US" altLang="en-US" sz="2400"/>
              <a:t>			</a:t>
            </a:r>
            <a:r>
              <a:rPr lang="en-US" altLang="en-US" sz="2400">
                <a:solidFill>
                  <a:srgbClr val="7030A0"/>
                </a:solidFill>
              </a:rPr>
              <a:t>Willows</a:t>
            </a:r>
            <a:r>
              <a:rPr lang="en-US" altLang="en-US" sz="2400"/>
              <a:t>			</a:t>
            </a:r>
            <a:r>
              <a:rPr lang="en-US" altLang="en-US" sz="2400">
                <a:solidFill>
                  <a:srgbClr val="7030A0"/>
                </a:solidFill>
              </a:rPr>
              <a:t>Aspen</a:t>
            </a:r>
          </a:p>
          <a:p>
            <a:pPr eaLnBrk="1" hangingPunct="1"/>
            <a:r>
              <a:rPr lang="en-US" altLang="en-US" sz="2400" b="1">
                <a:solidFill>
                  <a:srgbClr val="33CC33"/>
                </a:solidFill>
              </a:rPr>
              <a:t>PRODUCERS</a:t>
            </a:r>
            <a:r>
              <a:rPr lang="en-US" altLang="en-US" sz="2400"/>
              <a:t>	</a:t>
            </a:r>
          </a:p>
        </p:txBody>
      </p:sp>
      <p:sp>
        <p:nvSpPr>
          <p:cNvPr id="15364" name="Text Box 4"/>
          <p:cNvSpPr txBox="1">
            <a:spLocks noChangeArrowheads="1"/>
          </p:cNvSpPr>
          <p:nvPr/>
        </p:nvSpPr>
        <p:spPr bwMode="auto">
          <a:xfrm>
            <a:off x="228600" y="3621088"/>
            <a:ext cx="8991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chemeClr val="accent2"/>
                </a:solidFill>
              </a:rPr>
              <a:t>PRIMARY</a:t>
            </a:r>
            <a:r>
              <a:rPr lang="en-US" altLang="en-US" sz="2400"/>
              <a:t>		Moose   Elk	Deer	Beaver   </a:t>
            </a:r>
            <a:r>
              <a:rPr lang="en-US" altLang="en-US" sz="2400">
                <a:solidFill>
                  <a:srgbClr val="7030A0"/>
                </a:solidFill>
              </a:rPr>
              <a:t>Insects</a:t>
            </a:r>
            <a:r>
              <a:rPr lang="en-US" altLang="en-US" sz="2400"/>
              <a:t>  Rabbit</a:t>
            </a:r>
          </a:p>
          <a:p>
            <a:pPr eaLnBrk="1" hangingPunct="1"/>
            <a:r>
              <a:rPr lang="en-US" altLang="en-US" sz="2400" b="1">
                <a:solidFill>
                  <a:schemeClr val="accent2"/>
                </a:solidFill>
              </a:rPr>
              <a:t>CONSUMERS</a:t>
            </a:r>
          </a:p>
        </p:txBody>
      </p:sp>
      <p:sp>
        <p:nvSpPr>
          <p:cNvPr id="15365" name="Text Box 5"/>
          <p:cNvSpPr txBox="1">
            <a:spLocks noChangeArrowheads="1"/>
          </p:cNvSpPr>
          <p:nvPr/>
        </p:nvSpPr>
        <p:spPr bwMode="auto">
          <a:xfrm>
            <a:off x="152400" y="2097088"/>
            <a:ext cx="73326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FF0000"/>
                </a:solidFill>
              </a:rPr>
              <a:t>SECONDARY</a:t>
            </a:r>
            <a:r>
              <a:rPr lang="en-US" altLang="en-US" sz="2400"/>
              <a:t> 	</a:t>
            </a:r>
            <a:r>
              <a:rPr lang="en-US" altLang="en-US" sz="2400">
                <a:solidFill>
                  <a:srgbClr val="7030A0"/>
                </a:solidFill>
              </a:rPr>
              <a:t>Hawks  </a:t>
            </a:r>
            <a:r>
              <a:rPr lang="en-US" altLang="en-US" sz="2400"/>
              <a:t>   Coyotes    </a:t>
            </a:r>
            <a:r>
              <a:rPr lang="en-US" altLang="en-US" sz="2400">
                <a:solidFill>
                  <a:srgbClr val="7030A0"/>
                </a:solidFill>
              </a:rPr>
              <a:t>Songbirds</a:t>
            </a:r>
            <a:r>
              <a:rPr lang="en-US" altLang="en-US" sz="2400">
                <a:solidFill>
                  <a:srgbClr val="FF0000"/>
                </a:solidFill>
              </a:rPr>
              <a:t> </a:t>
            </a:r>
            <a:r>
              <a:rPr lang="en-US" altLang="en-US" sz="2400"/>
              <a:t> </a:t>
            </a:r>
          </a:p>
          <a:p>
            <a:pPr eaLnBrk="1" hangingPunct="1"/>
            <a:r>
              <a:rPr lang="en-US" altLang="en-US" sz="2400" b="1">
                <a:solidFill>
                  <a:srgbClr val="FF0000"/>
                </a:solidFill>
              </a:rPr>
              <a:t>CONSUMERS</a:t>
            </a:r>
          </a:p>
        </p:txBody>
      </p:sp>
      <p:sp>
        <p:nvSpPr>
          <p:cNvPr id="15366" name="Line 6"/>
          <p:cNvSpPr>
            <a:spLocks noChangeShapeType="1"/>
          </p:cNvSpPr>
          <p:nvPr/>
        </p:nvSpPr>
        <p:spPr bwMode="auto">
          <a:xfrm rot="10800000">
            <a:off x="7391400" y="4114800"/>
            <a:ext cx="914400" cy="1447800"/>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67" name="Line 7"/>
          <p:cNvSpPr>
            <a:spLocks noChangeShapeType="1"/>
          </p:cNvSpPr>
          <p:nvPr/>
        </p:nvSpPr>
        <p:spPr bwMode="auto">
          <a:xfrm rot="10800000" flipH="1">
            <a:off x="4648200" y="4114800"/>
            <a:ext cx="2743200" cy="1371600"/>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68" name="Line 8"/>
          <p:cNvSpPr>
            <a:spLocks noChangeShapeType="1"/>
          </p:cNvSpPr>
          <p:nvPr/>
        </p:nvSpPr>
        <p:spPr bwMode="auto">
          <a:xfrm rot="10800000">
            <a:off x="6248400" y="4038600"/>
            <a:ext cx="1905000" cy="1447800"/>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69" name="Line 9"/>
          <p:cNvSpPr>
            <a:spLocks noChangeShapeType="1"/>
          </p:cNvSpPr>
          <p:nvPr/>
        </p:nvSpPr>
        <p:spPr bwMode="auto">
          <a:xfrm rot="10800000" flipH="1">
            <a:off x="4495800" y="4038600"/>
            <a:ext cx="1752600" cy="1447800"/>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0" name="Line 10"/>
          <p:cNvSpPr>
            <a:spLocks noChangeShapeType="1"/>
          </p:cNvSpPr>
          <p:nvPr/>
        </p:nvSpPr>
        <p:spPr bwMode="auto">
          <a:xfrm rot="10800000" flipH="1">
            <a:off x="4648200" y="4038600"/>
            <a:ext cx="609600" cy="1295400"/>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1" name="Line 11"/>
          <p:cNvSpPr>
            <a:spLocks noChangeShapeType="1"/>
          </p:cNvSpPr>
          <p:nvPr/>
        </p:nvSpPr>
        <p:spPr bwMode="auto">
          <a:xfrm rot="10632632">
            <a:off x="5257800" y="4038600"/>
            <a:ext cx="2743200" cy="1371600"/>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2" name="Line 12"/>
          <p:cNvSpPr>
            <a:spLocks noChangeShapeType="1"/>
          </p:cNvSpPr>
          <p:nvPr/>
        </p:nvSpPr>
        <p:spPr bwMode="auto">
          <a:xfrm rot="10800000">
            <a:off x="4419600" y="4038600"/>
            <a:ext cx="0" cy="1371600"/>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3" name="Line 13"/>
          <p:cNvSpPr>
            <a:spLocks noChangeShapeType="1"/>
          </p:cNvSpPr>
          <p:nvPr/>
        </p:nvSpPr>
        <p:spPr bwMode="auto">
          <a:xfrm rot="10800000">
            <a:off x="4419600" y="4038600"/>
            <a:ext cx="3429000" cy="1447800"/>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4" name="Line 14"/>
          <p:cNvSpPr>
            <a:spLocks noChangeShapeType="1"/>
          </p:cNvSpPr>
          <p:nvPr/>
        </p:nvSpPr>
        <p:spPr bwMode="auto">
          <a:xfrm rot="10800000">
            <a:off x="3505200" y="4038600"/>
            <a:ext cx="4267200" cy="1447800"/>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5" name="Line 15"/>
          <p:cNvSpPr>
            <a:spLocks noChangeShapeType="1"/>
          </p:cNvSpPr>
          <p:nvPr/>
        </p:nvSpPr>
        <p:spPr bwMode="auto">
          <a:xfrm rot="10800000">
            <a:off x="3505200" y="4114800"/>
            <a:ext cx="914400" cy="1371600"/>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6" name="Text Box 16"/>
          <p:cNvSpPr txBox="1">
            <a:spLocks noChangeArrowheads="1"/>
          </p:cNvSpPr>
          <p:nvPr/>
        </p:nvSpPr>
        <p:spPr bwMode="auto">
          <a:xfrm>
            <a:off x="5622925" y="5486400"/>
            <a:ext cx="1319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Grasses</a:t>
            </a:r>
          </a:p>
        </p:txBody>
      </p:sp>
      <p:sp>
        <p:nvSpPr>
          <p:cNvPr id="15377" name="Line 17"/>
          <p:cNvSpPr>
            <a:spLocks noChangeShapeType="1"/>
          </p:cNvSpPr>
          <p:nvPr/>
        </p:nvSpPr>
        <p:spPr bwMode="auto">
          <a:xfrm rot="10800000">
            <a:off x="4419600" y="4038600"/>
            <a:ext cx="1600200" cy="1524000"/>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8" name="Line 18"/>
          <p:cNvSpPr>
            <a:spLocks noChangeShapeType="1"/>
          </p:cNvSpPr>
          <p:nvPr/>
        </p:nvSpPr>
        <p:spPr bwMode="auto">
          <a:xfrm rot="10800000">
            <a:off x="5257800" y="4038600"/>
            <a:ext cx="762000" cy="1524000"/>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9" name="Line 19"/>
          <p:cNvSpPr>
            <a:spLocks noChangeShapeType="1"/>
          </p:cNvSpPr>
          <p:nvPr/>
        </p:nvSpPr>
        <p:spPr bwMode="auto">
          <a:xfrm rot="10575081">
            <a:off x="6781800" y="2514600"/>
            <a:ext cx="68580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80" name="Line 20"/>
          <p:cNvSpPr>
            <a:spLocks noChangeShapeType="1"/>
          </p:cNvSpPr>
          <p:nvPr/>
        </p:nvSpPr>
        <p:spPr bwMode="auto">
          <a:xfrm rot="10800000" flipH="1">
            <a:off x="6400800" y="4114800"/>
            <a:ext cx="2209800" cy="1371600"/>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81" name="Line 21"/>
          <p:cNvSpPr>
            <a:spLocks noChangeShapeType="1"/>
          </p:cNvSpPr>
          <p:nvPr/>
        </p:nvSpPr>
        <p:spPr bwMode="auto">
          <a:xfrm rot="10800000">
            <a:off x="3429000" y="2514600"/>
            <a:ext cx="5105400" cy="1143000"/>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82" name="Line 22"/>
          <p:cNvSpPr>
            <a:spLocks noChangeShapeType="1"/>
          </p:cNvSpPr>
          <p:nvPr/>
        </p:nvSpPr>
        <p:spPr bwMode="auto">
          <a:xfrm rot="10800000">
            <a:off x="4953000" y="2514600"/>
            <a:ext cx="3581400" cy="1066800"/>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83" name="Line 23"/>
          <p:cNvSpPr>
            <a:spLocks noChangeShapeType="1"/>
          </p:cNvSpPr>
          <p:nvPr/>
        </p:nvSpPr>
        <p:spPr bwMode="auto">
          <a:xfrm rot="10800000">
            <a:off x="4953000" y="2514600"/>
            <a:ext cx="76200" cy="1066800"/>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84" name="Line 24"/>
          <p:cNvSpPr>
            <a:spLocks noChangeShapeType="1"/>
          </p:cNvSpPr>
          <p:nvPr/>
        </p:nvSpPr>
        <p:spPr bwMode="auto">
          <a:xfrm rot="10665618" flipH="1">
            <a:off x="4495800" y="2514600"/>
            <a:ext cx="457200" cy="1066800"/>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85" name="Line 25"/>
          <p:cNvSpPr>
            <a:spLocks noChangeShapeType="1"/>
          </p:cNvSpPr>
          <p:nvPr/>
        </p:nvSpPr>
        <p:spPr bwMode="auto">
          <a:xfrm rot="10800000" flipH="1">
            <a:off x="3581400" y="2514600"/>
            <a:ext cx="1371600" cy="1143000"/>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15386" name="Group 26"/>
          <p:cNvGrpSpPr>
            <a:grpSpLocks/>
          </p:cNvGrpSpPr>
          <p:nvPr/>
        </p:nvGrpSpPr>
        <p:grpSpPr bwMode="auto">
          <a:xfrm>
            <a:off x="7391400" y="3810000"/>
            <a:ext cx="533400" cy="304800"/>
            <a:chOff x="3168" y="3120"/>
            <a:chExt cx="336" cy="192"/>
          </a:xfrm>
        </p:grpSpPr>
        <p:cxnSp>
          <p:nvCxnSpPr>
            <p:cNvPr id="15389" name="AutoShape 27"/>
            <p:cNvCxnSpPr>
              <a:cxnSpLocks noChangeShapeType="1"/>
            </p:cNvCxnSpPr>
            <p:nvPr/>
          </p:nvCxnSpPr>
          <p:spPr bwMode="auto">
            <a:xfrm flipV="1">
              <a:off x="3168" y="3120"/>
              <a:ext cx="336" cy="192"/>
            </a:xfrm>
            <a:prstGeom prst="bentConnector3">
              <a:avLst>
                <a:gd name="adj1" fmla="val 132440"/>
              </a:avLst>
            </a:prstGeom>
            <a:noFill/>
            <a:ln w="19050">
              <a:solidFill>
                <a:schemeClr val="tx1"/>
              </a:solidFill>
              <a:prstDash val="sysDot"/>
              <a:miter lim="800000"/>
              <a:headEnd/>
              <a:tailEnd type="triangle" w="med" len="med"/>
            </a:ln>
            <a:extLst>
              <a:ext uri="{909E8E84-426E-40DD-AFC4-6F175D3DCCD1}">
                <a14:hiddenFill xmlns:a14="http://schemas.microsoft.com/office/drawing/2010/main">
                  <a:noFill/>
                </a14:hiddenFill>
              </a:ext>
            </a:extLst>
          </p:spPr>
        </p:cxnSp>
        <p:sp>
          <p:nvSpPr>
            <p:cNvPr id="15390" name="Line 28"/>
            <p:cNvSpPr>
              <a:spLocks noChangeShapeType="1"/>
            </p:cNvSpPr>
            <p:nvPr/>
          </p:nvSpPr>
          <p:spPr bwMode="auto">
            <a:xfrm flipV="1">
              <a:off x="3168" y="3216"/>
              <a:ext cx="0" cy="96"/>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cxnSp>
        <p:nvCxnSpPr>
          <p:cNvPr id="15387" name="AutoShape 29"/>
          <p:cNvCxnSpPr>
            <a:cxnSpLocks noChangeShapeType="1"/>
          </p:cNvCxnSpPr>
          <p:nvPr/>
        </p:nvCxnSpPr>
        <p:spPr bwMode="auto">
          <a:xfrm flipH="1" flipV="1">
            <a:off x="3657600" y="1905000"/>
            <a:ext cx="3630613" cy="411163"/>
          </a:xfrm>
          <a:prstGeom prst="curvedConnector4">
            <a:avLst>
              <a:gd name="adj1" fmla="val -6296"/>
              <a:gd name="adj2" fmla="val 155597"/>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5388" name="Slide Number Placeholder 2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53EC9D3-116D-4865-BF65-1D552A4FFADF}" type="slidenum">
              <a:rPr lang="en-US" altLang="en-US"/>
              <a:pPr eaLnBrk="1" hangingPunct="1"/>
              <a:t>14</a:t>
            </a:fld>
            <a:endParaRPr lang="en-US"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304800"/>
            <a:ext cx="8991600" cy="1143000"/>
          </a:xfrm>
        </p:spPr>
        <p:txBody>
          <a:bodyPr/>
          <a:lstStyle/>
          <a:p>
            <a:r>
              <a:rPr lang="en-US" altLang="en-US" sz="2800" b="1" smtClean="0"/>
              <a:t>What does this </a:t>
            </a:r>
            <a:r>
              <a:rPr lang="en-US" altLang="en-US" sz="2800" b="1" i="1" smtClean="0"/>
              <a:t>functional</a:t>
            </a:r>
            <a:r>
              <a:rPr lang="en-US" altLang="en-US" sz="2800" b="1" smtClean="0"/>
              <a:t> food web tell us about factors that may influence SONGBIRD populations?  </a:t>
            </a:r>
          </a:p>
        </p:txBody>
      </p:sp>
      <p:sp>
        <p:nvSpPr>
          <p:cNvPr id="16387" name="Text Box 3"/>
          <p:cNvSpPr txBox="1">
            <a:spLocks noChangeArrowheads="1"/>
          </p:cNvSpPr>
          <p:nvPr/>
        </p:nvSpPr>
        <p:spPr bwMode="auto">
          <a:xfrm>
            <a:off x="304800" y="5449888"/>
            <a:ext cx="83645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33CC33"/>
                </a:solidFill>
              </a:rPr>
              <a:t>PRIMARY</a:t>
            </a:r>
            <a:r>
              <a:rPr lang="en-US" altLang="en-US" sz="2400"/>
              <a:t>			Willows			Aspen</a:t>
            </a:r>
          </a:p>
          <a:p>
            <a:pPr eaLnBrk="1" hangingPunct="1"/>
            <a:r>
              <a:rPr lang="en-US" altLang="en-US" sz="2400" b="1">
                <a:solidFill>
                  <a:srgbClr val="33CC33"/>
                </a:solidFill>
              </a:rPr>
              <a:t>PRODUCERS</a:t>
            </a:r>
            <a:r>
              <a:rPr lang="en-US" altLang="en-US" sz="2400"/>
              <a:t>	</a:t>
            </a:r>
          </a:p>
        </p:txBody>
      </p:sp>
      <p:sp>
        <p:nvSpPr>
          <p:cNvPr id="16388" name="Text Box 4"/>
          <p:cNvSpPr txBox="1">
            <a:spLocks noChangeArrowheads="1"/>
          </p:cNvSpPr>
          <p:nvPr/>
        </p:nvSpPr>
        <p:spPr bwMode="auto">
          <a:xfrm>
            <a:off x="228600" y="3621088"/>
            <a:ext cx="89058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chemeClr val="accent2"/>
                </a:solidFill>
              </a:rPr>
              <a:t>PRIMARY</a:t>
            </a:r>
            <a:r>
              <a:rPr lang="en-US" altLang="en-US" sz="2400"/>
              <a:t>		Moose   Elk	Deer	Beaver   Insects  Rabbit</a:t>
            </a:r>
          </a:p>
          <a:p>
            <a:pPr eaLnBrk="1" hangingPunct="1"/>
            <a:r>
              <a:rPr lang="en-US" altLang="en-US" sz="2400" b="1">
                <a:solidFill>
                  <a:schemeClr val="accent2"/>
                </a:solidFill>
              </a:rPr>
              <a:t>CONSUMERS</a:t>
            </a:r>
          </a:p>
        </p:txBody>
      </p:sp>
      <p:sp>
        <p:nvSpPr>
          <p:cNvPr id="16389" name="Text Box 5"/>
          <p:cNvSpPr txBox="1">
            <a:spLocks noChangeArrowheads="1"/>
          </p:cNvSpPr>
          <p:nvPr/>
        </p:nvSpPr>
        <p:spPr bwMode="auto">
          <a:xfrm>
            <a:off x="152400" y="2097088"/>
            <a:ext cx="72628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FF0000"/>
                </a:solidFill>
              </a:rPr>
              <a:t>SECONDARY</a:t>
            </a:r>
            <a:r>
              <a:rPr lang="en-US" altLang="en-US" sz="2400"/>
              <a:t> 	Hawks     Coyotes    Songbirds  </a:t>
            </a:r>
          </a:p>
          <a:p>
            <a:pPr eaLnBrk="1" hangingPunct="1"/>
            <a:r>
              <a:rPr lang="en-US" altLang="en-US" sz="2400" b="1">
                <a:solidFill>
                  <a:srgbClr val="FF0000"/>
                </a:solidFill>
              </a:rPr>
              <a:t>CONSUMERS</a:t>
            </a:r>
          </a:p>
        </p:txBody>
      </p:sp>
      <p:sp>
        <p:nvSpPr>
          <p:cNvPr id="16390" name="Line 6"/>
          <p:cNvSpPr>
            <a:spLocks noChangeShapeType="1"/>
          </p:cNvSpPr>
          <p:nvPr/>
        </p:nvSpPr>
        <p:spPr bwMode="auto">
          <a:xfrm rot="10800000">
            <a:off x="7391400" y="4114800"/>
            <a:ext cx="914400" cy="1447800"/>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91" name="Line 7"/>
          <p:cNvSpPr>
            <a:spLocks noChangeShapeType="1"/>
          </p:cNvSpPr>
          <p:nvPr/>
        </p:nvSpPr>
        <p:spPr bwMode="auto">
          <a:xfrm rot="10800000" flipH="1">
            <a:off x="4648200" y="4114800"/>
            <a:ext cx="2743200" cy="1371600"/>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92" name="Line 8"/>
          <p:cNvSpPr>
            <a:spLocks noChangeShapeType="1"/>
          </p:cNvSpPr>
          <p:nvPr/>
        </p:nvSpPr>
        <p:spPr bwMode="auto">
          <a:xfrm rot="10800000">
            <a:off x="6248400" y="4038600"/>
            <a:ext cx="1905000" cy="1447800"/>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93" name="Line 9"/>
          <p:cNvSpPr>
            <a:spLocks noChangeShapeType="1"/>
          </p:cNvSpPr>
          <p:nvPr/>
        </p:nvSpPr>
        <p:spPr bwMode="auto">
          <a:xfrm rot="10800000" flipH="1">
            <a:off x="4495800" y="4038600"/>
            <a:ext cx="1752600" cy="1447800"/>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94" name="Line 10"/>
          <p:cNvSpPr>
            <a:spLocks noChangeShapeType="1"/>
          </p:cNvSpPr>
          <p:nvPr/>
        </p:nvSpPr>
        <p:spPr bwMode="auto">
          <a:xfrm rot="10800000" flipH="1">
            <a:off x="4648200" y="4038600"/>
            <a:ext cx="609600" cy="1295400"/>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95" name="Line 11"/>
          <p:cNvSpPr>
            <a:spLocks noChangeShapeType="1"/>
          </p:cNvSpPr>
          <p:nvPr/>
        </p:nvSpPr>
        <p:spPr bwMode="auto">
          <a:xfrm rot="10800000">
            <a:off x="5257800" y="4038600"/>
            <a:ext cx="2743200" cy="1371600"/>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96" name="Line 12"/>
          <p:cNvSpPr>
            <a:spLocks noChangeShapeType="1"/>
          </p:cNvSpPr>
          <p:nvPr/>
        </p:nvSpPr>
        <p:spPr bwMode="auto">
          <a:xfrm rot="10800000">
            <a:off x="4419600" y="4038600"/>
            <a:ext cx="0" cy="1371600"/>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97" name="Line 13"/>
          <p:cNvSpPr>
            <a:spLocks noChangeShapeType="1"/>
          </p:cNvSpPr>
          <p:nvPr/>
        </p:nvSpPr>
        <p:spPr bwMode="auto">
          <a:xfrm rot="10800000">
            <a:off x="4419600" y="4038600"/>
            <a:ext cx="3429000" cy="1447800"/>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98" name="Line 14"/>
          <p:cNvSpPr>
            <a:spLocks noChangeShapeType="1"/>
          </p:cNvSpPr>
          <p:nvPr/>
        </p:nvSpPr>
        <p:spPr bwMode="auto">
          <a:xfrm rot="10800000">
            <a:off x="3505200" y="4038600"/>
            <a:ext cx="4267200" cy="1447800"/>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99" name="Line 15"/>
          <p:cNvSpPr>
            <a:spLocks noChangeShapeType="1"/>
          </p:cNvSpPr>
          <p:nvPr/>
        </p:nvSpPr>
        <p:spPr bwMode="auto">
          <a:xfrm rot="10800000">
            <a:off x="3505200" y="4114800"/>
            <a:ext cx="914400" cy="1371600"/>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400" name="Text Box 16"/>
          <p:cNvSpPr txBox="1">
            <a:spLocks noChangeArrowheads="1"/>
          </p:cNvSpPr>
          <p:nvPr/>
        </p:nvSpPr>
        <p:spPr bwMode="auto">
          <a:xfrm>
            <a:off x="5622925" y="5486400"/>
            <a:ext cx="1319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Grasses</a:t>
            </a:r>
          </a:p>
        </p:txBody>
      </p:sp>
      <p:sp>
        <p:nvSpPr>
          <p:cNvPr id="16401" name="Line 17"/>
          <p:cNvSpPr>
            <a:spLocks noChangeShapeType="1"/>
          </p:cNvSpPr>
          <p:nvPr/>
        </p:nvSpPr>
        <p:spPr bwMode="auto">
          <a:xfrm rot="10800000">
            <a:off x="4419600" y="4038600"/>
            <a:ext cx="1600200" cy="1524000"/>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402" name="Line 18"/>
          <p:cNvSpPr>
            <a:spLocks noChangeShapeType="1"/>
          </p:cNvSpPr>
          <p:nvPr/>
        </p:nvSpPr>
        <p:spPr bwMode="auto">
          <a:xfrm rot="10800000">
            <a:off x="5257800" y="4038600"/>
            <a:ext cx="762000" cy="1524000"/>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403" name="Line 19"/>
          <p:cNvSpPr>
            <a:spLocks noChangeShapeType="1"/>
          </p:cNvSpPr>
          <p:nvPr/>
        </p:nvSpPr>
        <p:spPr bwMode="auto">
          <a:xfrm rot="10800000">
            <a:off x="6781800" y="2514600"/>
            <a:ext cx="68580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404" name="Line 20"/>
          <p:cNvSpPr>
            <a:spLocks noChangeShapeType="1"/>
          </p:cNvSpPr>
          <p:nvPr/>
        </p:nvSpPr>
        <p:spPr bwMode="auto">
          <a:xfrm rot="10800000" flipH="1">
            <a:off x="6400800" y="4114800"/>
            <a:ext cx="2209800" cy="1371600"/>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405" name="Line 21"/>
          <p:cNvSpPr>
            <a:spLocks noChangeShapeType="1"/>
          </p:cNvSpPr>
          <p:nvPr/>
        </p:nvSpPr>
        <p:spPr bwMode="auto">
          <a:xfrm rot="-10618785">
            <a:off x="3429000" y="2514600"/>
            <a:ext cx="5105400" cy="1143000"/>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406" name="Line 22"/>
          <p:cNvSpPr>
            <a:spLocks noChangeShapeType="1"/>
          </p:cNvSpPr>
          <p:nvPr/>
        </p:nvSpPr>
        <p:spPr bwMode="auto">
          <a:xfrm rot="10800000">
            <a:off x="4953000" y="2514600"/>
            <a:ext cx="3581400" cy="1066800"/>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407" name="Line 23"/>
          <p:cNvSpPr>
            <a:spLocks noChangeShapeType="1"/>
          </p:cNvSpPr>
          <p:nvPr/>
        </p:nvSpPr>
        <p:spPr bwMode="auto">
          <a:xfrm rot="10800000">
            <a:off x="4953000" y="2514600"/>
            <a:ext cx="76200" cy="1066800"/>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408" name="Line 24"/>
          <p:cNvSpPr>
            <a:spLocks noChangeShapeType="1"/>
          </p:cNvSpPr>
          <p:nvPr/>
        </p:nvSpPr>
        <p:spPr bwMode="auto">
          <a:xfrm rot="10800000" flipH="1">
            <a:off x="4495800" y="2514600"/>
            <a:ext cx="457200" cy="1066800"/>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409" name="Line 25"/>
          <p:cNvSpPr>
            <a:spLocks noChangeShapeType="1"/>
          </p:cNvSpPr>
          <p:nvPr/>
        </p:nvSpPr>
        <p:spPr bwMode="auto">
          <a:xfrm rot="10800000" flipH="1">
            <a:off x="3581400" y="2514600"/>
            <a:ext cx="1371600" cy="1143000"/>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16410" name="Group 26"/>
          <p:cNvGrpSpPr>
            <a:grpSpLocks/>
          </p:cNvGrpSpPr>
          <p:nvPr/>
        </p:nvGrpSpPr>
        <p:grpSpPr bwMode="auto">
          <a:xfrm>
            <a:off x="7391400" y="3810000"/>
            <a:ext cx="533400" cy="304800"/>
            <a:chOff x="3168" y="3120"/>
            <a:chExt cx="336" cy="192"/>
          </a:xfrm>
        </p:grpSpPr>
        <p:cxnSp>
          <p:nvCxnSpPr>
            <p:cNvPr id="16413" name="AutoShape 27"/>
            <p:cNvCxnSpPr>
              <a:cxnSpLocks noChangeShapeType="1"/>
            </p:cNvCxnSpPr>
            <p:nvPr/>
          </p:nvCxnSpPr>
          <p:spPr bwMode="auto">
            <a:xfrm flipV="1">
              <a:off x="3168" y="3120"/>
              <a:ext cx="336" cy="192"/>
            </a:xfrm>
            <a:prstGeom prst="bentConnector3">
              <a:avLst>
                <a:gd name="adj1" fmla="val 13244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16414" name="Line 28"/>
            <p:cNvSpPr>
              <a:spLocks noChangeShapeType="1"/>
            </p:cNvSpPr>
            <p:nvPr/>
          </p:nvSpPr>
          <p:spPr bwMode="auto">
            <a:xfrm flipV="1">
              <a:off x="3168" y="32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cxnSp>
        <p:nvCxnSpPr>
          <p:cNvPr id="16411" name="AutoShape 29"/>
          <p:cNvCxnSpPr>
            <a:cxnSpLocks noChangeShapeType="1"/>
          </p:cNvCxnSpPr>
          <p:nvPr/>
        </p:nvCxnSpPr>
        <p:spPr bwMode="auto">
          <a:xfrm flipH="1" flipV="1">
            <a:off x="3657600" y="1905000"/>
            <a:ext cx="3630613" cy="411163"/>
          </a:xfrm>
          <a:prstGeom prst="curvedConnector4">
            <a:avLst>
              <a:gd name="adj1" fmla="val -6296"/>
              <a:gd name="adj2" fmla="val 155597"/>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6412" name="Slide Number Placeholder 2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21E84EA-BFD1-422E-BB26-291BD2B8AB25}" type="slidenum">
              <a:rPr lang="en-US" altLang="en-US"/>
              <a:pPr eaLnBrk="1" hangingPunct="1"/>
              <a:t>15</a:t>
            </a:fld>
            <a:endParaRPr lang="en-US"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8600" y="228600"/>
            <a:ext cx="8763000" cy="1676400"/>
          </a:xfrm>
        </p:spPr>
        <p:txBody>
          <a:bodyPr/>
          <a:lstStyle/>
          <a:p>
            <a:pPr algn="l"/>
            <a:r>
              <a:rPr lang="en-US" altLang="en-US" sz="3000" b="1" smtClean="0"/>
              <a:t>4:  What does this </a:t>
            </a:r>
            <a:r>
              <a:rPr lang="en-US" altLang="en-US" sz="3000" b="1" i="1" u="sng" smtClean="0"/>
              <a:t>FUNCTIONAL</a:t>
            </a:r>
            <a:r>
              <a:rPr lang="en-US" altLang="en-US" sz="3000" b="1" smtClean="0"/>
              <a:t> food web suggest about other organisms that may influence SONGBIRD population growth?  Select all that you think may apply.</a:t>
            </a:r>
          </a:p>
        </p:txBody>
      </p:sp>
      <p:sp>
        <p:nvSpPr>
          <p:cNvPr id="17411" name="Rectangle 3"/>
          <p:cNvSpPr>
            <a:spLocks noGrp="1" noChangeArrowheads="1"/>
          </p:cNvSpPr>
          <p:nvPr>
            <p:ph type="body" idx="1"/>
          </p:nvPr>
        </p:nvSpPr>
        <p:spPr>
          <a:xfrm>
            <a:off x="304800" y="2057400"/>
            <a:ext cx="8229600" cy="4419600"/>
          </a:xfrm>
        </p:spPr>
        <p:txBody>
          <a:bodyPr/>
          <a:lstStyle/>
          <a:p>
            <a:pPr marL="609600" indent="-609600">
              <a:buFontTx/>
              <a:buAutoNum type="alphaUcPeriod"/>
            </a:pPr>
            <a:r>
              <a:rPr lang="en-US" altLang="en-US" sz="2600" smtClean="0"/>
              <a:t>Numbers of insects will substantially affect songbird populations.</a:t>
            </a:r>
          </a:p>
          <a:p>
            <a:pPr marL="609600" indent="-609600">
              <a:buFontTx/>
              <a:buAutoNum type="alphaUcPeriod"/>
            </a:pPr>
            <a:r>
              <a:rPr lang="en-US" altLang="en-US" sz="2600" smtClean="0"/>
              <a:t>Numbers of willows and aspens will substantially affect songbird populations.</a:t>
            </a:r>
          </a:p>
          <a:p>
            <a:pPr marL="609600" indent="-609600">
              <a:buFontTx/>
              <a:buAutoNum type="alphaUcPeriod"/>
            </a:pPr>
            <a:r>
              <a:rPr lang="en-US" altLang="en-US" sz="2600" smtClean="0"/>
              <a:t>Numbers of moose and elk will substantially affect songbird populations.</a:t>
            </a:r>
          </a:p>
          <a:p>
            <a:pPr marL="609600" indent="-609600">
              <a:buFontTx/>
              <a:buAutoNum type="alphaUcPeriod"/>
            </a:pPr>
            <a:r>
              <a:rPr lang="en-US" altLang="en-US" sz="2600" smtClean="0"/>
              <a:t>More than one trophic level will affect songbird populations.</a:t>
            </a:r>
          </a:p>
          <a:p>
            <a:pPr marL="609600" indent="-609600">
              <a:buFontTx/>
              <a:buNone/>
            </a:pPr>
            <a:endParaRPr lang="en-US" altLang="en-US" sz="2600" smtClean="0"/>
          </a:p>
        </p:txBody>
      </p:sp>
      <p:sp>
        <p:nvSpPr>
          <p:cNvPr id="1741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0C90FBD-9437-47E9-AC64-2F778686D7AB}" type="slidenum">
              <a:rPr lang="en-US" altLang="en-US"/>
              <a:pPr eaLnBrk="1" hangingPunct="1"/>
              <a:t>16</a:t>
            </a:fld>
            <a:endParaRPr lang="en-US"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8600" y="228600"/>
            <a:ext cx="8686800" cy="990600"/>
          </a:xfrm>
        </p:spPr>
        <p:txBody>
          <a:bodyPr/>
          <a:lstStyle/>
          <a:p>
            <a:r>
              <a:rPr lang="en-US" altLang="en-US" sz="3200" smtClean="0"/>
              <a:t>Remember, Paul’s goal was to determine what </a:t>
            </a:r>
            <a:r>
              <a:rPr lang="en-US" altLang="en-US" sz="3200" i="1" smtClean="0"/>
              <a:t>most strongly</a:t>
            </a:r>
            <a:r>
              <a:rPr lang="en-US" altLang="en-US" sz="3200" smtClean="0"/>
              <a:t> influenced the bird populations</a:t>
            </a:r>
          </a:p>
        </p:txBody>
      </p:sp>
      <p:sp>
        <p:nvSpPr>
          <p:cNvPr id="18435" name="Rectangle 3"/>
          <p:cNvSpPr>
            <a:spLocks noGrp="1" noChangeArrowheads="1"/>
          </p:cNvSpPr>
          <p:nvPr>
            <p:ph type="body" idx="1"/>
          </p:nvPr>
        </p:nvSpPr>
        <p:spPr>
          <a:xfrm>
            <a:off x="152400" y="1524000"/>
            <a:ext cx="5410200" cy="5029200"/>
          </a:xfrm>
        </p:spPr>
        <p:txBody>
          <a:bodyPr/>
          <a:lstStyle/>
          <a:p>
            <a:r>
              <a:rPr lang="en-US" altLang="en-US" sz="2800" smtClean="0"/>
              <a:t>One model is the </a:t>
            </a:r>
            <a:r>
              <a:rPr lang="en-US" altLang="en-US" sz="2800" smtClean="0">
                <a:solidFill>
                  <a:srgbClr val="FF0000"/>
                </a:solidFill>
              </a:rPr>
              <a:t>top-down control </a:t>
            </a:r>
            <a:r>
              <a:rPr lang="en-US" altLang="en-US" sz="2800" smtClean="0"/>
              <a:t>of productivity</a:t>
            </a:r>
          </a:p>
          <a:p>
            <a:pPr>
              <a:buFontTx/>
              <a:buNone/>
            </a:pPr>
            <a:endParaRPr lang="en-US" altLang="en-US" sz="1400" smtClean="0"/>
          </a:p>
          <a:p>
            <a:r>
              <a:rPr lang="en-US" altLang="en-US" sz="2800" smtClean="0"/>
              <a:t>“The Earth is Green”</a:t>
            </a:r>
          </a:p>
          <a:p>
            <a:pPr lvl="1"/>
            <a:r>
              <a:rPr lang="en-US" altLang="en-US" sz="2400" smtClean="0"/>
              <a:t>Carnivores depress herbivore populations that would otherwise consume most of the vegetation.</a:t>
            </a:r>
          </a:p>
          <a:p>
            <a:pPr>
              <a:buFontTx/>
              <a:buNone/>
            </a:pPr>
            <a:endParaRPr lang="en-US" altLang="en-US" sz="1400" smtClean="0"/>
          </a:p>
          <a:p>
            <a:r>
              <a:rPr lang="en-US" altLang="en-US" sz="2800" smtClean="0"/>
              <a:t>Trophic Cascade</a:t>
            </a:r>
          </a:p>
          <a:p>
            <a:pPr lvl="1"/>
            <a:r>
              <a:rPr lang="en-US" altLang="en-US" sz="2400" smtClean="0"/>
              <a:t>Changes in abundances of organisms at one trophic level can influence energy flow at multiple trophic levels.</a:t>
            </a:r>
          </a:p>
        </p:txBody>
      </p:sp>
      <p:sp>
        <p:nvSpPr>
          <p:cNvPr id="18436" name="Oval 4"/>
          <p:cNvSpPr>
            <a:spLocks noChangeArrowheads="1"/>
          </p:cNvSpPr>
          <p:nvPr/>
        </p:nvSpPr>
        <p:spPr bwMode="auto">
          <a:xfrm>
            <a:off x="5791200" y="1828800"/>
            <a:ext cx="762000" cy="685800"/>
          </a:xfrm>
          <a:prstGeom prst="ellipse">
            <a:avLst/>
          </a:prstGeom>
          <a:solidFill>
            <a:schemeClr val="hlink"/>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8437" name="Oval 5"/>
          <p:cNvSpPr>
            <a:spLocks noChangeArrowheads="1"/>
          </p:cNvSpPr>
          <p:nvPr/>
        </p:nvSpPr>
        <p:spPr bwMode="auto">
          <a:xfrm>
            <a:off x="5638800" y="3352800"/>
            <a:ext cx="1066800" cy="990600"/>
          </a:xfrm>
          <a:prstGeom prst="ellipse">
            <a:avLst/>
          </a:prstGeom>
          <a:solidFill>
            <a:srgbClr val="FFFF66"/>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8438" name="Oval 6"/>
          <p:cNvSpPr>
            <a:spLocks noChangeArrowheads="1"/>
          </p:cNvSpPr>
          <p:nvPr/>
        </p:nvSpPr>
        <p:spPr bwMode="auto">
          <a:xfrm>
            <a:off x="5486400" y="5105400"/>
            <a:ext cx="1447800" cy="1371600"/>
          </a:xfrm>
          <a:prstGeom prst="ellipse">
            <a:avLst/>
          </a:prstGeom>
          <a:solidFill>
            <a:srgbClr val="33CC33"/>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8439" name="Line 7"/>
          <p:cNvSpPr>
            <a:spLocks noChangeShapeType="1"/>
          </p:cNvSpPr>
          <p:nvPr/>
        </p:nvSpPr>
        <p:spPr bwMode="auto">
          <a:xfrm>
            <a:off x="6172200" y="2819400"/>
            <a:ext cx="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0" name="Line 8"/>
          <p:cNvSpPr>
            <a:spLocks noChangeShapeType="1"/>
          </p:cNvSpPr>
          <p:nvPr/>
        </p:nvSpPr>
        <p:spPr bwMode="auto">
          <a:xfrm>
            <a:off x="6172200" y="4572000"/>
            <a:ext cx="0" cy="3810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1" name="Oval 9"/>
          <p:cNvSpPr>
            <a:spLocks noChangeArrowheads="1"/>
          </p:cNvSpPr>
          <p:nvPr/>
        </p:nvSpPr>
        <p:spPr bwMode="auto">
          <a:xfrm>
            <a:off x="7543800" y="1447800"/>
            <a:ext cx="1295400" cy="1371600"/>
          </a:xfrm>
          <a:prstGeom prst="ellipse">
            <a:avLst/>
          </a:prstGeom>
          <a:solidFill>
            <a:schemeClr val="hlink"/>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8442" name="Line 10"/>
          <p:cNvSpPr>
            <a:spLocks noChangeShapeType="1"/>
          </p:cNvSpPr>
          <p:nvPr/>
        </p:nvSpPr>
        <p:spPr bwMode="auto">
          <a:xfrm>
            <a:off x="8229600" y="2971800"/>
            <a:ext cx="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3" name="Oval 11"/>
          <p:cNvSpPr>
            <a:spLocks noChangeArrowheads="1"/>
          </p:cNvSpPr>
          <p:nvPr/>
        </p:nvSpPr>
        <p:spPr bwMode="auto">
          <a:xfrm>
            <a:off x="7772400" y="3429000"/>
            <a:ext cx="838200" cy="838200"/>
          </a:xfrm>
          <a:prstGeom prst="ellipse">
            <a:avLst/>
          </a:prstGeom>
          <a:solidFill>
            <a:srgbClr val="FFFF66"/>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8444" name="Line 12"/>
          <p:cNvSpPr>
            <a:spLocks noChangeShapeType="1"/>
          </p:cNvSpPr>
          <p:nvPr/>
        </p:nvSpPr>
        <p:spPr bwMode="auto">
          <a:xfrm>
            <a:off x="8229600" y="4419600"/>
            <a:ext cx="0" cy="3810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5" name="Oval 13"/>
          <p:cNvSpPr>
            <a:spLocks noChangeArrowheads="1"/>
          </p:cNvSpPr>
          <p:nvPr/>
        </p:nvSpPr>
        <p:spPr bwMode="auto">
          <a:xfrm>
            <a:off x="7391400" y="4876800"/>
            <a:ext cx="1676400" cy="1752600"/>
          </a:xfrm>
          <a:prstGeom prst="ellipse">
            <a:avLst/>
          </a:prstGeom>
          <a:solidFill>
            <a:srgbClr val="33CC33"/>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8446" name="AutoShape 14"/>
          <p:cNvSpPr>
            <a:spLocks noChangeArrowheads="1"/>
          </p:cNvSpPr>
          <p:nvPr/>
        </p:nvSpPr>
        <p:spPr bwMode="auto">
          <a:xfrm>
            <a:off x="6705600" y="3048000"/>
            <a:ext cx="1066800" cy="1066800"/>
          </a:xfrm>
          <a:prstGeom prst="rightArrow">
            <a:avLst>
              <a:gd name="adj1" fmla="val 50000"/>
              <a:gd name="adj2" fmla="val 25000"/>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8447" name="Slide Number Placeholder 1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96ABC72-0FFF-4589-B5C1-4CC1B1A510FF}" type="slidenum">
              <a:rPr lang="en-US" altLang="en-US"/>
              <a:pPr eaLnBrk="1" hangingPunct="1"/>
              <a:t>17</a:t>
            </a:fld>
            <a:endParaRPr lang="en-US"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2400" y="304800"/>
            <a:ext cx="8686800" cy="1981200"/>
          </a:xfrm>
        </p:spPr>
        <p:txBody>
          <a:bodyPr/>
          <a:lstStyle/>
          <a:p>
            <a:pPr algn="l"/>
            <a:r>
              <a:rPr lang="en-US" altLang="en-US" sz="2800" b="1" smtClean="0"/>
              <a:t>5.  Look at the food web diagram.  If top-down factors control songbird populations, increasing which population do you predict would result in reduced songbird populations?</a:t>
            </a:r>
          </a:p>
        </p:txBody>
      </p:sp>
      <p:sp>
        <p:nvSpPr>
          <p:cNvPr id="19459" name="Rectangle 3"/>
          <p:cNvSpPr>
            <a:spLocks noGrp="1" noChangeArrowheads="1"/>
          </p:cNvSpPr>
          <p:nvPr>
            <p:ph type="body" idx="1"/>
          </p:nvPr>
        </p:nvSpPr>
        <p:spPr>
          <a:xfrm>
            <a:off x="457200" y="2408238"/>
            <a:ext cx="8229600" cy="3306762"/>
          </a:xfrm>
        </p:spPr>
        <p:txBody>
          <a:bodyPr/>
          <a:lstStyle/>
          <a:p>
            <a:pPr marL="609600" indent="-609600">
              <a:buFontTx/>
              <a:buAutoNum type="alphaUcPeriod"/>
            </a:pPr>
            <a:r>
              <a:rPr lang="en-US" altLang="en-US" sz="2800" smtClean="0"/>
              <a:t>High hawk populations</a:t>
            </a:r>
          </a:p>
          <a:p>
            <a:pPr marL="609600" indent="-609600">
              <a:buFontTx/>
              <a:buAutoNum type="alphaUcPeriod"/>
            </a:pPr>
            <a:r>
              <a:rPr lang="en-US" altLang="en-US" sz="2800" smtClean="0"/>
              <a:t>Low hawk populations</a:t>
            </a:r>
          </a:p>
          <a:p>
            <a:pPr marL="609600" indent="-609600">
              <a:buFontTx/>
              <a:buAutoNum type="alphaUcPeriod"/>
            </a:pPr>
            <a:r>
              <a:rPr lang="en-US" altLang="en-US" sz="2800" smtClean="0"/>
              <a:t>High moose populations</a:t>
            </a:r>
          </a:p>
          <a:p>
            <a:pPr marL="609600" indent="-609600">
              <a:buFontTx/>
              <a:buAutoNum type="alphaUcPeriod"/>
            </a:pPr>
            <a:r>
              <a:rPr lang="en-US" altLang="en-US" sz="2800" smtClean="0"/>
              <a:t>High coyote populations</a:t>
            </a:r>
          </a:p>
          <a:p>
            <a:pPr marL="609600" indent="-609600">
              <a:buFontTx/>
              <a:buAutoNum type="alphaUcPeriod"/>
            </a:pPr>
            <a:r>
              <a:rPr lang="en-US" altLang="en-US" sz="2800" smtClean="0"/>
              <a:t>Low coyote populations</a:t>
            </a:r>
          </a:p>
        </p:txBody>
      </p:sp>
      <p:sp>
        <p:nvSpPr>
          <p:cNvPr id="1946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12183DA-347F-4A0C-803C-5E7591D58109}" type="slidenum">
              <a:rPr lang="en-US" altLang="en-US"/>
              <a:pPr eaLnBrk="1" hangingPunct="1"/>
              <a:t>18</a:t>
            </a:fld>
            <a:endParaRPr lang="en-US"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smtClean="0">
                <a:solidFill>
                  <a:schemeClr val="tx1"/>
                </a:solidFill>
              </a:rPr>
              <a:t>Another model is the </a:t>
            </a:r>
            <a:r>
              <a:rPr lang="en-US" altLang="en-US" smtClean="0">
                <a:solidFill>
                  <a:srgbClr val="FF0000"/>
                </a:solidFill>
              </a:rPr>
              <a:t>bottom-up control </a:t>
            </a:r>
            <a:r>
              <a:rPr lang="en-US" altLang="en-US" smtClean="0"/>
              <a:t>of productivity.</a:t>
            </a:r>
          </a:p>
        </p:txBody>
      </p:sp>
      <p:sp>
        <p:nvSpPr>
          <p:cNvPr id="20483" name="Rectangle 3"/>
          <p:cNvSpPr>
            <a:spLocks noGrp="1" noChangeArrowheads="1"/>
          </p:cNvSpPr>
          <p:nvPr>
            <p:ph type="body" idx="1"/>
          </p:nvPr>
        </p:nvSpPr>
        <p:spPr>
          <a:xfrm>
            <a:off x="457200" y="1600200"/>
            <a:ext cx="4495800" cy="4525963"/>
          </a:xfrm>
        </p:spPr>
        <p:txBody>
          <a:bodyPr/>
          <a:lstStyle/>
          <a:p>
            <a:pPr>
              <a:buFontTx/>
              <a:buNone/>
            </a:pPr>
            <a:r>
              <a:rPr lang="en-US" altLang="en-US" sz="2400" smtClean="0"/>
              <a:t>	The abundance of organisms at a trophic level is determined by the rate of food production for them to eat.</a:t>
            </a:r>
          </a:p>
        </p:txBody>
      </p:sp>
      <p:sp>
        <p:nvSpPr>
          <p:cNvPr id="20484" name="Oval 4"/>
          <p:cNvSpPr>
            <a:spLocks noChangeArrowheads="1"/>
          </p:cNvSpPr>
          <p:nvPr/>
        </p:nvSpPr>
        <p:spPr bwMode="auto">
          <a:xfrm>
            <a:off x="6858000" y="1447800"/>
            <a:ext cx="457200" cy="457200"/>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0485" name="Oval 5"/>
          <p:cNvSpPr>
            <a:spLocks noChangeArrowheads="1"/>
          </p:cNvSpPr>
          <p:nvPr/>
        </p:nvSpPr>
        <p:spPr bwMode="auto">
          <a:xfrm>
            <a:off x="6705600" y="2209800"/>
            <a:ext cx="762000" cy="762000"/>
          </a:xfrm>
          <a:prstGeom prst="ellipse">
            <a:avLst/>
          </a:prstGeom>
          <a:solidFill>
            <a:schemeClr val="hlink"/>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0486" name="Oval 6"/>
          <p:cNvSpPr>
            <a:spLocks noChangeArrowheads="1"/>
          </p:cNvSpPr>
          <p:nvPr/>
        </p:nvSpPr>
        <p:spPr bwMode="auto">
          <a:xfrm>
            <a:off x="6477000" y="3276600"/>
            <a:ext cx="1219200" cy="1143000"/>
          </a:xfrm>
          <a:prstGeom prst="ellipse">
            <a:avLst/>
          </a:prstGeom>
          <a:solidFill>
            <a:srgbClr val="FFFF66"/>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0487" name="Oval 7"/>
          <p:cNvSpPr>
            <a:spLocks noChangeArrowheads="1"/>
          </p:cNvSpPr>
          <p:nvPr/>
        </p:nvSpPr>
        <p:spPr bwMode="auto">
          <a:xfrm>
            <a:off x="6248400" y="4724400"/>
            <a:ext cx="1676400" cy="1524000"/>
          </a:xfrm>
          <a:prstGeom prst="ellipse">
            <a:avLst/>
          </a:prstGeom>
          <a:solidFill>
            <a:srgbClr val="33CC33"/>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0488" name="Line 8"/>
          <p:cNvSpPr>
            <a:spLocks noChangeShapeType="1"/>
          </p:cNvSpPr>
          <p:nvPr/>
        </p:nvSpPr>
        <p:spPr bwMode="auto">
          <a:xfrm flipV="1">
            <a:off x="7086600" y="19050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489" name="Line 9"/>
          <p:cNvSpPr>
            <a:spLocks noChangeShapeType="1"/>
          </p:cNvSpPr>
          <p:nvPr/>
        </p:nvSpPr>
        <p:spPr bwMode="auto">
          <a:xfrm flipV="1">
            <a:off x="7086600" y="2971800"/>
            <a:ext cx="0" cy="304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490" name="Line 10"/>
          <p:cNvSpPr>
            <a:spLocks noChangeShapeType="1"/>
          </p:cNvSpPr>
          <p:nvPr/>
        </p:nvSpPr>
        <p:spPr bwMode="auto">
          <a:xfrm flipV="1">
            <a:off x="7086600" y="4419600"/>
            <a:ext cx="0" cy="304800"/>
          </a:xfrm>
          <a:prstGeom prst="line">
            <a:avLst/>
          </a:prstGeom>
          <a:noFill/>
          <a:ln w="57150" cmpd="thinThick">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491" name="Line 11"/>
          <p:cNvSpPr>
            <a:spLocks noChangeShapeType="1"/>
          </p:cNvSpPr>
          <p:nvPr/>
        </p:nvSpPr>
        <p:spPr bwMode="auto">
          <a:xfrm>
            <a:off x="4343400" y="5181600"/>
            <a:ext cx="2438400" cy="12192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492" name="Text Box 12"/>
          <p:cNvSpPr txBox="1">
            <a:spLocks noChangeArrowheads="1"/>
          </p:cNvSpPr>
          <p:nvPr/>
        </p:nvSpPr>
        <p:spPr bwMode="auto">
          <a:xfrm>
            <a:off x="762000" y="3733800"/>
            <a:ext cx="4419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Increasing the availability of </a:t>
            </a:r>
          </a:p>
          <a:p>
            <a:pPr eaLnBrk="1" hangingPunct="1"/>
            <a:r>
              <a:rPr lang="en-US" altLang="en-US" sz="2400"/>
              <a:t>limiting resources will </a:t>
            </a:r>
          </a:p>
          <a:p>
            <a:pPr eaLnBrk="1" hangingPunct="1"/>
            <a:r>
              <a:rPr lang="en-US" altLang="en-US" sz="2400"/>
              <a:t>increase the abundance of </a:t>
            </a:r>
          </a:p>
          <a:p>
            <a:pPr eaLnBrk="1" hangingPunct="1"/>
            <a:r>
              <a:rPr lang="en-US" altLang="en-US" sz="2400"/>
              <a:t>primary producers.  This in turn</a:t>
            </a:r>
          </a:p>
          <a:p>
            <a:pPr eaLnBrk="1" hangingPunct="1"/>
            <a:r>
              <a:rPr lang="en-US" altLang="en-US" sz="2400"/>
              <a:t>can increase trophic levels above the producers.</a:t>
            </a:r>
          </a:p>
        </p:txBody>
      </p:sp>
      <p:sp>
        <p:nvSpPr>
          <p:cNvPr id="20493" name="AutoShape 13"/>
          <p:cNvSpPr>
            <a:spLocks noChangeArrowheads="1"/>
          </p:cNvSpPr>
          <p:nvPr/>
        </p:nvSpPr>
        <p:spPr bwMode="auto">
          <a:xfrm>
            <a:off x="6858000" y="6248400"/>
            <a:ext cx="485775" cy="609600"/>
          </a:xfrm>
          <a:prstGeom prst="upArrow">
            <a:avLst>
              <a:gd name="adj1" fmla="val 50000"/>
              <a:gd name="adj2" fmla="val 31373"/>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0494" name="Slide Number Placeholder 1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EECF61D-044B-41B3-9CE4-378F7EC75F80}" type="slidenum">
              <a:rPr lang="en-US" altLang="en-US"/>
              <a:pPr eaLnBrk="1" hangingPunct="1"/>
              <a:t>19</a:t>
            </a:fld>
            <a:endParaRPr lang="en-US"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sz="half" idx="1"/>
          </p:nvPr>
        </p:nvSpPr>
        <p:spPr>
          <a:xfrm>
            <a:off x="0" y="533400"/>
            <a:ext cx="4267200" cy="4525963"/>
          </a:xfrm>
        </p:spPr>
        <p:txBody>
          <a:bodyPr/>
          <a:lstStyle/>
          <a:p>
            <a:pPr eaLnBrk="1" hangingPunct="1">
              <a:buFontTx/>
              <a:buNone/>
            </a:pPr>
            <a:r>
              <a:rPr lang="en-US" altLang="en-US" sz="2800" smtClean="0"/>
              <a:t>	It was the summer of 1993. Paul had just finished his first year of grad school, and was excited to start researching bird communities in riparian habitats of the Grand Teton / Yellowstone ecosystem.  Riparian habitats are land habitats that are along rivers and streams.</a:t>
            </a:r>
          </a:p>
        </p:txBody>
      </p:sp>
      <p:pic>
        <p:nvPicPr>
          <p:cNvPr id="3075" name="Content Placeholder 7" descr="ScreenHunter_02 Jun. 25 14.04.gif"/>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72000" y="0"/>
            <a:ext cx="4572000" cy="6858000"/>
          </a:xfrm>
        </p:spPr>
      </p:pic>
      <p:sp>
        <p:nvSpPr>
          <p:cNvPr id="30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15CD563-CBDD-4EF0-8B56-8E111E5A78B4}" type="slidenum">
              <a:rPr lang="en-US" altLang="en-US"/>
              <a:pPr eaLnBrk="1" hangingPunct="1"/>
              <a:t>2</a:t>
            </a:fld>
            <a:endParaRPr lang="en-US"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52400" y="228600"/>
            <a:ext cx="8763000" cy="1524000"/>
          </a:xfrm>
        </p:spPr>
        <p:txBody>
          <a:bodyPr/>
          <a:lstStyle/>
          <a:p>
            <a:pPr algn="l"/>
            <a:r>
              <a:rPr lang="en-US" altLang="en-US" sz="2400" b="1" smtClean="0"/>
              <a:t>6: Look at the food web diagram.  If bottom-up control explains the size of songbird populations in Paul’s riparian habitats, which graph best illustrates the critical population interactions?</a:t>
            </a:r>
          </a:p>
        </p:txBody>
      </p:sp>
      <p:grpSp>
        <p:nvGrpSpPr>
          <p:cNvPr id="21507" name="Group 3"/>
          <p:cNvGrpSpPr>
            <a:grpSpLocks/>
          </p:cNvGrpSpPr>
          <p:nvPr/>
        </p:nvGrpSpPr>
        <p:grpSpPr bwMode="auto">
          <a:xfrm>
            <a:off x="685800" y="2209800"/>
            <a:ext cx="2057400" cy="1752600"/>
            <a:chOff x="432" y="1392"/>
            <a:chExt cx="1296" cy="1104"/>
          </a:xfrm>
        </p:grpSpPr>
        <p:sp>
          <p:nvSpPr>
            <p:cNvPr id="21534" name="Line 4"/>
            <p:cNvSpPr>
              <a:spLocks noChangeShapeType="1"/>
            </p:cNvSpPr>
            <p:nvPr/>
          </p:nvSpPr>
          <p:spPr bwMode="auto">
            <a:xfrm>
              <a:off x="432" y="1392"/>
              <a:ext cx="0" cy="11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35" name="Line 5"/>
            <p:cNvSpPr>
              <a:spLocks noChangeShapeType="1"/>
            </p:cNvSpPr>
            <p:nvPr/>
          </p:nvSpPr>
          <p:spPr bwMode="auto">
            <a:xfrm>
              <a:off x="432" y="2496"/>
              <a:ext cx="12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1508" name="Group 6"/>
          <p:cNvGrpSpPr>
            <a:grpSpLocks/>
          </p:cNvGrpSpPr>
          <p:nvPr/>
        </p:nvGrpSpPr>
        <p:grpSpPr bwMode="auto">
          <a:xfrm>
            <a:off x="5791200" y="2209800"/>
            <a:ext cx="2057400" cy="1752600"/>
            <a:chOff x="432" y="1392"/>
            <a:chExt cx="1296" cy="1104"/>
          </a:xfrm>
        </p:grpSpPr>
        <p:sp>
          <p:nvSpPr>
            <p:cNvPr id="21532" name="Line 7"/>
            <p:cNvSpPr>
              <a:spLocks noChangeShapeType="1"/>
            </p:cNvSpPr>
            <p:nvPr/>
          </p:nvSpPr>
          <p:spPr bwMode="auto">
            <a:xfrm>
              <a:off x="432" y="1392"/>
              <a:ext cx="0" cy="11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33" name="Line 8"/>
            <p:cNvSpPr>
              <a:spLocks noChangeShapeType="1"/>
            </p:cNvSpPr>
            <p:nvPr/>
          </p:nvSpPr>
          <p:spPr bwMode="auto">
            <a:xfrm>
              <a:off x="432" y="2496"/>
              <a:ext cx="12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1509" name="Group 9"/>
          <p:cNvGrpSpPr>
            <a:grpSpLocks/>
          </p:cNvGrpSpPr>
          <p:nvPr/>
        </p:nvGrpSpPr>
        <p:grpSpPr bwMode="auto">
          <a:xfrm>
            <a:off x="5715000" y="4572000"/>
            <a:ext cx="2057400" cy="1752600"/>
            <a:chOff x="432" y="1392"/>
            <a:chExt cx="1296" cy="1104"/>
          </a:xfrm>
        </p:grpSpPr>
        <p:sp>
          <p:nvSpPr>
            <p:cNvPr id="21530" name="Line 10"/>
            <p:cNvSpPr>
              <a:spLocks noChangeShapeType="1"/>
            </p:cNvSpPr>
            <p:nvPr/>
          </p:nvSpPr>
          <p:spPr bwMode="auto">
            <a:xfrm>
              <a:off x="432" y="1392"/>
              <a:ext cx="0" cy="11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31" name="Line 11"/>
            <p:cNvSpPr>
              <a:spLocks noChangeShapeType="1"/>
            </p:cNvSpPr>
            <p:nvPr/>
          </p:nvSpPr>
          <p:spPr bwMode="auto">
            <a:xfrm>
              <a:off x="432" y="2496"/>
              <a:ext cx="12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1510" name="Group 12"/>
          <p:cNvGrpSpPr>
            <a:grpSpLocks/>
          </p:cNvGrpSpPr>
          <p:nvPr/>
        </p:nvGrpSpPr>
        <p:grpSpPr bwMode="auto">
          <a:xfrm>
            <a:off x="685800" y="4648200"/>
            <a:ext cx="2057400" cy="1752600"/>
            <a:chOff x="432" y="1392"/>
            <a:chExt cx="1296" cy="1104"/>
          </a:xfrm>
        </p:grpSpPr>
        <p:sp>
          <p:nvSpPr>
            <p:cNvPr id="21528" name="Line 13"/>
            <p:cNvSpPr>
              <a:spLocks noChangeShapeType="1"/>
            </p:cNvSpPr>
            <p:nvPr/>
          </p:nvSpPr>
          <p:spPr bwMode="auto">
            <a:xfrm>
              <a:off x="432" y="1392"/>
              <a:ext cx="0" cy="11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9" name="Line 14"/>
            <p:cNvSpPr>
              <a:spLocks noChangeShapeType="1"/>
            </p:cNvSpPr>
            <p:nvPr/>
          </p:nvSpPr>
          <p:spPr bwMode="auto">
            <a:xfrm>
              <a:off x="432" y="2496"/>
              <a:ext cx="12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1511" name="Text Box 15"/>
          <p:cNvSpPr txBox="1">
            <a:spLocks noChangeArrowheads="1"/>
          </p:cNvSpPr>
          <p:nvPr/>
        </p:nvSpPr>
        <p:spPr bwMode="auto">
          <a:xfrm>
            <a:off x="822325" y="3925888"/>
            <a:ext cx="1049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hawks</a:t>
            </a:r>
          </a:p>
        </p:txBody>
      </p:sp>
      <p:sp>
        <p:nvSpPr>
          <p:cNvPr id="21512" name="Text Box 16"/>
          <p:cNvSpPr txBox="1">
            <a:spLocks noChangeArrowheads="1"/>
          </p:cNvSpPr>
          <p:nvPr/>
        </p:nvSpPr>
        <p:spPr bwMode="auto">
          <a:xfrm>
            <a:off x="5988050" y="6265863"/>
            <a:ext cx="1152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willows</a:t>
            </a:r>
          </a:p>
        </p:txBody>
      </p:sp>
      <p:sp>
        <p:nvSpPr>
          <p:cNvPr id="21513" name="Text Box 17"/>
          <p:cNvSpPr txBox="1">
            <a:spLocks noChangeArrowheads="1"/>
          </p:cNvSpPr>
          <p:nvPr/>
        </p:nvSpPr>
        <p:spPr bwMode="auto">
          <a:xfrm>
            <a:off x="6140450" y="3889375"/>
            <a:ext cx="101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aspen</a:t>
            </a:r>
          </a:p>
        </p:txBody>
      </p:sp>
      <p:sp>
        <p:nvSpPr>
          <p:cNvPr id="21514" name="Text Box 18"/>
          <p:cNvSpPr txBox="1">
            <a:spLocks noChangeArrowheads="1"/>
          </p:cNvSpPr>
          <p:nvPr/>
        </p:nvSpPr>
        <p:spPr bwMode="auto">
          <a:xfrm>
            <a:off x="838200" y="6327775"/>
            <a:ext cx="1100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moose</a:t>
            </a:r>
          </a:p>
        </p:txBody>
      </p:sp>
      <p:sp>
        <p:nvSpPr>
          <p:cNvPr id="21515" name="Text Box 19"/>
          <p:cNvSpPr txBox="1">
            <a:spLocks noChangeArrowheads="1"/>
          </p:cNvSpPr>
          <p:nvPr/>
        </p:nvSpPr>
        <p:spPr bwMode="auto">
          <a:xfrm rot="-5400000">
            <a:off x="-368300" y="2827338"/>
            <a:ext cx="1508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songbirds</a:t>
            </a:r>
          </a:p>
        </p:txBody>
      </p:sp>
      <p:sp>
        <p:nvSpPr>
          <p:cNvPr id="21516" name="Text Box 20"/>
          <p:cNvSpPr txBox="1">
            <a:spLocks noChangeArrowheads="1"/>
          </p:cNvSpPr>
          <p:nvPr/>
        </p:nvSpPr>
        <p:spPr bwMode="auto">
          <a:xfrm rot="-5400000">
            <a:off x="4737100" y="2751138"/>
            <a:ext cx="1508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songbirds</a:t>
            </a:r>
          </a:p>
        </p:txBody>
      </p:sp>
      <p:sp>
        <p:nvSpPr>
          <p:cNvPr id="21517" name="Text Box 21"/>
          <p:cNvSpPr txBox="1">
            <a:spLocks noChangeArrowheads="1"/>
          </p:cNvSpPr>
          <p:nvPr/>
        </p:nvSpPr>
        <p:spPr bwMode="auto">
          <a:xfrm rot="-5400000">
            <a:off x="-296863" y="5249863"/>
            <a:ext cx="1508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songbirds</a:t>
            </a:r>
          </a:p>
        </p:txBody>
      </p:sp>
      <p:sp>
        <p:nvSpPr>
          <p:cNvPr id="21518" name="Text Box 22"/>
          <p:cNvSpPr txBox="1">
            <a:spLocks noChangeArrowheads="1"/>
          </p:cNvSpPr>
          <p:nvPr/>
        </p:nvSpPr>
        <p:spPr bwMode="auto">
          <a:xfrm rot="-5400000">
            <a:off x="4675187" y="5341938"/>
            <a:ext cx="1508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songbirds</a:t>
            </a:r>
          </a:p>
        </p:txBody>
      </p:sp>
      <p:sp>
        <p:nvSpPr>
          <p:cNvPr id="21519" name="Line 23"/>
          <p:cNvSpPr>
            <a:spLocks noChangeShapeType="1"/>
          </p:cNvSpPr>
          <p:nvPr/>
        </p:nvSpPr>
        <p:spPr bwMode="auto">
          <a:xfrm>
            <a:off x="914400" y="2362200"/>
            <a:ext cx="1524000" cy="12954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0" name="Line 24"/>
          <p:cNvSpPr>
            <a:spLocks noChangeShapeType="1"/>
          </p:cNvSpPr>
          <p:nvPr/>
        </p:nvSpPr>
        <p:spPr bwMode="auto">
          <a:xfrm rot="-4626429">
            <a:off x="6019800" y="4876800"/>
            <a:ext cx="1524000" cy="12954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1" name="Line 25"/>
          <p:cNvSpPr>
            <a:spLocks noChangeShapeType="1"/>
          </p:cNvSpPr>
          <p:nvPr/>
        </p:nvSpPr>
        <p:spPr bwMode="auto">
          <a:xfrm rot="10593600">
            <a:off x="914400" y="4953000"/>
            <a:ext cx="1524000" cy="12954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2" name="Line 26"/>
          <p:cNvSpPr>
            <a:spLocks noChangeShapeType="1"/>
          </p:cNvSpPr>
          <p:nvPr/>
        </p:nvSpPr>
        <p:spPr bwMode="auto">
          <a:xfrm>
            <a:off x="5943600" y="2438400"/>
            <a:ext cx="1524000" cy="12954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3" name="Text Box 27"/>
          <p:cNvSpPr txBox="1">
            <a:spLocks noChangeArrowheads="1"/>
          </p:cNvSpPr>
          <p:nvPr/>
        </p:nvSpPr>
        <p:spPr bwMode="auto">
          <a:xfrm>
            <a:off x="2057400" y="2303463"/>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t>A</a:t>
            </a:r>
          </a:p>
        </p:txBody>
      </p:sp>
      <p:sp>
        <p:nvSpPr>
          <p:cNvPr id="21524" name="Text Box 28"/>
          <p:cNvSpPr txBox="1">
            <a:spLocks noChangeArrowheads="1"/>
          </p:cNvSpPr>
          <p:nvPr/>
        </p:nvSpPr>
        <p:spPr bwMode="auto">
          <a:xfrm>
            <a:off x="7977188" y="2209800"/>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t>B</a:t>
            </a:r>
          </a:p>
        </p:txBody>
      </p:sp>
      <p:sp>
        <p:nvSpPr>
          <p:cNvPr id="21525" name="Text Box 29"/>
          <p:cNvSpPr txBox="1">
            <a:spLocks noChangeArrowheads="1"/>
          </p:cNvSpPr>
          <p:nvPr/>
        </p:nvSpPr>
        <p:spPr bwMode="auto">
          <a:xfrm>
            <a:off x="2262188" y="4800600"/>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t>C</a:t>
            </a:r>
          </a:p>
        </p:txBody>
      </p:sp>
      <p:sp>
        <p:nvSpPr>
          <p:cNvPr id="21526" name="Text Box 30"/>
          <p:cNvSpPr txBox="1">
            <a:spLocks noChangeArrowheads="1"/>
          </p:cNvSpPr>
          <p:nvPr/>
        </p:nvSpPr>
        <p:spPr bwMode="auto">
          <a:xfrm>
            <a:off x="7977188" y="4724400"/>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t>D</a:t>
            </a:r>
          </a:p>
        </p:txBody>
      </p:sp>
      <p:sp>
        <p:nvSpPr>
          <p:cNvPr id="21527" name="Slide Number Placeholder 30"/>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5FA42B9-9F96-4D80-A8F4-43BCA98D00A6}" type="slidenum">
              <a:rPr lang="en-US" altLang="en-US"/>
              <a:pPr eaLnBrk="1" hangingPunct="1"/>
              <a:t>20</a:t>
            </a:fld>
            <a:endParaRPr lang="en-US"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52400" y="381000"/>
            <a:ext cx="8686800" cy="1143000"/>
          </a:xfrm>
        </p:spPr>
        <p:txBody>
          <a:bodyPr/>
          <a:lstStyle/>
          <a:p>
            <a:r>
              <a:rPr lang="en-US" altLang="en-US" sz="3200" smtClean="0"/>
              <a:t>Paul investigated factors that might explain songbird populations in his study sites.</a:t>
            </a:r>
          </a:p>
        </p:txBody>
      </p:sp>
      <p:sp>
        <p:nvSpPr>
          <p:cNvPr id="22531" name="Rectangle 3"/>
          <p:cNvSpPr>
            <a:spLocks noGrp="1" noChangeArrowheads="1"/>
          </p:cNvSpPr>
          <p:nvPr>
            <p:ph type="body" idx="1"/>
          </p:nvPr>
        </p:nvSpPr>
        <p:spPr>
          <a:xfrm>
            <a:off x="457200" y="1874838"/>
            <a:ext cx="8229600" cy="4525962"/>
          </a:xfrm>
        </p:spPr>
        <p:txBody>
          <a:bodyPr/>
          <a:lstStyle/>
          <a:p>
            <a:pPr>
              <a:buFontTx/>
              <a:buNone/>
            </a:pPr>
            <a:r>
              <a:rPr lang="en-US" altLang="en-US" smtClean="0"/>
              <a:t>Paul set up multiple study sites:</a:t>
            </a:r>
          </a:p>
          <a:p>
            <a:pPr>
              <a:buFontTx/>
              <a:buNone/>
            </a:pPr>
            <a:endParaRPr lang="en-US" altLang="en-US" sz="800" smtClean="0"/>
          </a:p>
          <a:p>
            <a:r>
              <a:rPr lang="en-US" altLang="en-US" smtClean="0"/>
              <a:t>Three riparian areas inside Yellowstone National Park (YNP).</a:t>
            </a:r>
            <a:endParaRPr lang="en-US" altLang="en-US" sz="800" smtClean="0"/>
          </a:p>
          <a:p>
            <a:r>
              <a:rPr lang="en-US" altLang="en-US" smtClean="0"/>
              <a:t>Three riparian areas outside YNP.</a:t>
            </a:r>
          </a:p>
          <a:p>
            <a:pPr>
              <a:buFontTx/>
              <a:buNone/>
            </a:pPr>
            <a:endParaRPr lang="en-US" altLang="en-US" sz="1800" smtClean="0"/>
          </a:p>
          <a:p>
            <a:pPr>
              <a:buFontTx/>
              <a:buNone/>
            </a:pPr>
            <a:r>
              <a:rPr lang="en-US" altLang="en-US" smtClean="0"/>
              <a:t>He started by examining population sizes of songbirds, hawks, moose, insects, and willows.</a:t>
            </a:r>
          </a:p>
        </p:txBody>
      </p:sp>
      <p:sp>
        <p:nvSpPr>
          <p:cNvPr id="2253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1F8E9E-0694-4408-AC37-E5E798BE3927}" type="slidenum">
              <a:rPr lang="en-US" altLang="en-US"/>
              <a:pPr eaLnBrk="1" hangingPunct="1"/>
              <a:t>21</a:t>
            </a:fld>
            <a:endParaRPr lang="en-US"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28600" y="381000"/>
            <a:ext cx="8610600" cy="914400"/>
          </a:xfrm>
        </p:spPr>
        <p:txBody>
          <a:bodyPr/>
          <a:lstStyle/>
          <a:p>
            <a:r>
              <a:rPr lang="en-US" altLang="en-US" sz="3200" b="1" smtClean="0"/>
              <a:t>Some results from Paul’s first year of study</a:t>
            </a:r>
          </a:p>
        </p:txBody>
      </p:sp>
      <p:graphicFrame>
        <p:nvGraphicFramePr>
          <p:cNvPr id="40991" name="Group 31"/>
          <p:cNvGraphicFramePr>
            <a:graphicFrameLocks noGrp="1"/>
          </p:cNvGraphicFramePr>
          <p:nvPr>
            <p:ph idx="1"/>
          </p:nvPr>
        </p:nvGraphicFramePr>
        <p:xfrm>
          <a:off x="381000" y="1219200"/>
          <a:ext cx="8305800" cy="4572000"/>
        </p:xfrm>
        <a:graphic>
          <a:graphicData uri="http://schemas.openxmlformats.org/drawingml/2006/table">
            <a:tbl>
              <a:tblPr/>
              <a:tblGrid>
                <a:gridCol w="4191000"/>
                <a:gridCol w="4114800"/>
              </a:tblGrid>
              <a:tr h="9447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Measure</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Average across all 6 study sites</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4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Moose density (#/site</a:t>
                      </a:r>
                      <a:r>
                        <a:rPr kumimoji="0" lang="en-US" sz="2800" b="0" i="0" u="none" strike="noStrike" cap="none" normalizeH="0" baseline="30000" smtClean="0">
                          <a:ln>
                            <a:noFill/>
                          </a:ln>
                          <a:solidFill>
                            <a:schemeClr val="tx1"/>
                          </a:solidFill>
                          <a:effectLst/>
                          <a:latin typeface="Arial" charset="0"/>
                        </a:rPr>
                        <a:t>2</a:t>
                      </a:r>
                      <a:r>
                        <a:rPr kumimoji="0" lang="en-US" sz="2800" b="0" i="0" u="none" strike="noStrike" cap="none" normalizeH="0" baseline="0" smtClean="0">
                          <a:ln>
                            <a:noFill/>
                          </a:ln>
                          <a:solidFill>
                            <a:schemeClr val="tx1"/>
                          </a:solidFill>
                          <a:effectLst/>
                          <a:latin typeface="Arial" charset="0"/>
                        </a:rPr>
                        <a:t>)</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4.5</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4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Hawks (#sighted/hr/site)</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4</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32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Insect abundance (#/m</a:t>
                      </a:r>
                      <a:r>
                        <a:rPr kumimoji="0" lang="en-US" sz="2800" b="0" i="0" u="none" strike="noStrike" cap="none" normalizeH="0" baseline="30000" smtClean="0">
                          <a:ln>
                            <a:noFill/>
                          </a:ln>
                          <a:solidFill>
                            <a:schemeClr val="tx1"/>
                          </a:solidFill>
                          <a:effectLst/>
                          <a:latin typeface="Arial" charset="0"/>
                        </a:rPr>
                        <a:t>2</a:t>
                      </a:r>
                      <a:r>
                        <a:rPr kumimoji="0" lang="en-US" sz="2800" b="0" i="0" u="none" strike="noStrike" cap="none" normalizeH="0" baseline="0" smtClean="0">
                          <a:ln>
                            <a:noFill/>
                          </a:ln>
                          <a:solidFill>
                            <a:schemeClr val="tx1"/>
                          </a:solidFill>
                          <a:effectLst/>
                          <a:latin typeface="Arial" charset="0"/>
                        </a:rPr>
                        <a:t>)</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35</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7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Willow stem density (#/m</a:t>
                      </a:r>
                      <a:r>
                        <a:rPr kumimoji="0" lang="en-US" sz="2800" b="0" i="0" u="none" strike="noStrike" cap="none" normalizeH="0" baseline="30000" smtClean="0">
                          <a:ln>
                            <a:noFill/>
                          </a:ln>
                          <a:solidFill>
                            <a:schemeClr val="tx1"/>
                          </a:solidFill>
                          <a:effectLst/>
                          <a:latin typeface="Arial" charset="0"/>
                        </a:rPr>
                        <a:t>2</a:t>
                      </a:r>
                      <a:r>
                        <a:rPr kumimoji="0" lang="en-US" sz="2800" b="0" i="0" u="none" strike="noStrike" cap="none" normalizeH="0" baseline="0" smtClean="0">
                          <a:ln>
                            <a:noFill/>
                          </a:ln>
                          <a:solidFill>
                            <a:schemeClr val="tx1"/>
                          </a:solidFill>
                          <a:effectLst/>
                          <a:latin typeface="Arial" charset="0"/>
                        </a:rPr>
                        <a:t>)</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8.5</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4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Songbird diversity</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5</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44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Songbird abundance</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8</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5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A6B07B6-D8D3-4424-9C0F-B76D7E95B93D}" type="slidenum">
              <a:rPr lang="en-US" altLang="en-US"/>
              <a:pPr eaLnBrk="1" hangingPunct="1"/>
              <a:t>22</a:t>
            </a:fld>
            <a:endParaRPr lang="en-US"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52400" y="152400"/>
            <a:ext cx="8991600" cy="1676400"/>
          </a:xfrm>
        </p:spPr>
        <p:txBody>
          <a:bodyPr/>
          <a:lstStyle/>
          <a:p>
            <a:pPr algn="l"/>
            <a:r>
              <a:rPr lang="en-US" altLang="en-US" sz="2600" b="1" smtClean="0"/>
              <a:t>7. The summary data didn’t reflect the differences Paul thought existed between his sites, so he looked more closely at his first year data. What conclusions about trophic effects can you draw from these data?</a:t>
            </a:r>
          </a:p>
        </p:txBody>
      </p:sp>
      <p:sp>
        <p:nvSpPr>
          <p:cNvPr id="24579" name="Rectangle 3"/>
          <p:cNvSpPr>
            <a:spLocks noGrp="1" noChangeArrowheads="1"/>
          </p:cNvSpPr>
          <p:nvPr>
            <p:ph type="body" sz="half" idx="1"/>
          </p:nvPr>
        </p:nvSpPr>
        <p:spPr>
          <a:xfrm>
            <a:off x="152400" y="2057400"/>
            <a:ext cx="4191000" cy="4648200"/>
          </a:xfrm>
        </p:spPr>
        <p:txBody>
          <a:bodyPr/>
          <a:lstStyle/>
          <a:p>
            <a:pPr marL="533400" indent="-533400">
              <a:buFontTx/>
              <a:buNone/>
            </a:pPr>
            <a:r>
              <a:rPr lang="en-US" altLang="en-US" sz="2400" smtClean="0"/>
              <a:t>Select all choices that may apply.</a:t>
            </a:r>
          </a:p>
          <a:p>
            <a:pPr marL="533400" indent="-533400">
              <a:buFontTx/>
              <a:buAutoNum type="alphaUcPeriod"/>
            </a:pPr>
            <a:r>
              <a:rPr lang="en-US" altLang="en-US" sz="2400" smtClean="0"/>
              <a:t>Hawks have a top-down effect on songbirds.</a:t>
            </a:r>
          </a:p>
          <a:p>
            <a:pPr marL="533400" indent="-533400">
              <a:buFontTx/>
              <a:buAutoNum type="alphaUcPeriod"/>
            </a:pPr>
            <a:r>
              <a:rPr lang="en-US" altLang="en-US" sz="2400" smtClean="0"/>
              <a:t>Willows have a bottom-up effect on songbirds.</a:t>
            </a:r>
          </a:p>
          <a:p>
            <a:pPr marL="533400" indent="-533400">
              <a:buFontTx/>
              <a:buAutoNum type="alphaUcPeriod"/>
            </a:pPr>
            <a:r>
              <a:rPr lang="en-US" altLang="en-US" sz="2400" smtClean="0"/>
              <a:t>Insects have a bottom-up effect on songbirds.</a:t>
            </a:r>
          </a:p>
          <a:p>
            <a:pPr marL="533400" indent="-533400">
              <a:buFontTx/>
              <a:buAutoNum type="alphaUcPeriod"/>
            </a:pPr>
            <a:r>
              <a:rPr lang="en-US" altLang="en-US" sz="2400" smtClean="0"/>
              <a:t>Moose have a top-down effect on willows.</a:t>
            </a:r>
          </a:p>
          <a:p>
            <a:pPr marL="533400" indent="-533400">
              <a:buFontTx/>
              <a:buNone/>
            </a:pPr>
            <a:endParaRPr lang="en-US" altLang="en-US" sz="2400" smtClean="0"/>
          </a:p>
        </p:txBody>
      </p:sp>
      <p:graphicFrame>
        <p:nvGraphicFramePr>
          <p:cNvPr id="43049" name="Group 41"/>
          <p:cNvGraphicFramePr>
            <a:graphicFrameLocks noGrp="1"/>
          </p:cNvGraphicFramePr>
          <p:nvPr>
            <p:ph sz="half" idx="2"/>
          </p:nvPr>
        </p:nvGraphicFramePr>
        <p:xfrm>
          <a:off x="4495800" y="1951038"/>
          <a:ext cx="4495800" cy="4384675"/>
        </p:xfrm>
        <a:graphic>
          <a:graphicData uri="http://schemas.openxmlformats.org/drawingml/2006/table">
            <a:tbl>
              <a:tblPr/>
              <a:tblGrid>
                <a:gridCol w="2413000"/>
                <a:gridCol w="877888"/>
                <a:gridCol w="1204912"/>
              </a:tblGrid>
              <a:tr h="9509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Measure</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INSIDE YNP</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OUTSIDE YNP</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31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Moose density (#/site</a:t>
                      </a:r>
                      <a:r>
                        <a:rPr kumimoji="0" lang="en-US" sz="1600" b="0" i="0" u="none" strike="noStrike" cap="none" normalizeH="0" baseline="30000" smtClean="0">
                          <a:ln>
                            <a:noFill/>
                          </a:ln>
                          <a:solidFill>
                            <a:schemeClr val="tx1"/>
                          </a:solidFill>
                          <a:effectLst/>
                          <a:latin typeface="Arial" charset="0"/>
                        </a:rPr>
                        <a:t>2</a:t>
                      </a:r>
                      <a:r>
                        <a:rPr kumimoji="0" lang="en-US" sz="1600" b="0" i="0" u="none" strike="noStrike" cap="none" normalizeH="0" baseline="0" smtClean="0">
                          <a:ln>
                            <a:noFill/>
                          </a:ln>
                          <a:solidFill>
                            <a:schemeClr val="tx1"/>
                          </a:solidFill>
                          <a:effectLst/>
                          <a:latin typeface="Arial" charset="0"/>
                        </a:rPr>
                        <a:t>)</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2</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83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Hawks (#sighted/hr/site)</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4.5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3.3</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Insect abundance (#/m</a:t>
                      </a:r>
                      <a:r>
                        <a:rPr kumimoji="0" lang="en-US" sz="1600" b="0" i="0" u="none" strike="noStrike" cap="none" normalizeH="0" baseline="30000" smtClean="0">
                          <a:ln>
                            <a:noFill/>
                          </a:ln>
                          <a:solidFill>
                            <a:schemeClr val="tx1"/>
                          </a:solidFill>
                          <a:effectLst/>
                          <a:latin typeface="Arial" charset="0"/>
                        </a:rPr>
                        <a:t>2</a:t>
                      </a:r>
                      <a:r>
                        <a:rPr kumimoji="0" lang="en-US" sz="1600" b="0" i="0" u="none" strike="noStrike" cap="none" normalizeH="0" baseline="0" smtClean="0">
                          <a:ln>
                            <a:noFill/>
                          </a:ln>
                          <a:solidFill>
                            <a:schemeClr val="tx1"/>
                          </a:solidFill>
                          <a:effectLst/>
                          <a:latin typeface="Arial" charset="0"/>
                        </a:rPr>
                        <a:t>)</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29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38</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1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Willow stem density (#/m</a:t>
                      </a:r>
                      <a:r>
                        <a:rPr kumimoji="0" lang="en-US" sz="1600" b="0" i="0" u="none" strike="noStrike" cap="none" normalizeH="0" baseline="30000" smtClean="0">
                          <a:ln>
                            <a:noFill/>
                          </a:ln>
                          <a:solidFill>
                            <a:schemeClr val="tx1"/>
                          </a:solidFill>
                          <a:effectLst/>
                          <a:latin typeface="Arial" charset="0"/>
                        </a:rPr>
                        <a:t>2</a:t>
                      </a:r>
                      <a:r>
                        <a:rPr kumimoji="0" lang="en-US" sz="1600" b="0" i="0" u="none" strike="noStrike" cap="none" normalizeH="0" baseline="0" smtClean="0">
                          <a:ln>
                            <a:noFill/>
                          </a:ln>
                          <a:solidFill>
                            <a:schemeClr val="tx1"/>
                          </a:solidFill>
                          <a:effectLst/>
                          <a:latin typeface="Arial" charset="0"/>
                        </a:rPr>
                        <a:t>)</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12.5</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Songbird diversity</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5</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99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Songbird abundance</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3.4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9.5</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4614" name="Slide Number Placeholder 4"/>
          <p:cNvSpPr>
            <a:spLocks noGrp="1"/>
          </p:cNvSpPr>
          <p:nvPr>
            <p:ph type="sldNum" sz="quarter" idx="12"/>
          </p:nvPr>
        </p:nvSpPr>
        <p:spPr>
          <a:xfrm>
            <a:off x="6553200" y="64579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75BF154-89C1-42A5-9872-C8C4E66B39DF}" type="slidenum">
              <a:rPr lang="en-US" altLang="en-US"/>
              <a:pPr eaLnBrk="1" hangingPunct="1"/>
              <a:t>23</a:t>
            </a:fld>
            <a:endParaRPr lang="en-US"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81000" y="304800"/>
            <a:ext cx="8305800" cy="1447800"/>
          </a:xfrm>
        </p:spPr>
        <p:txBody>
          <a:bodyPr/>
          <a:lstStyle/>
          <a:p>
            <a:r>
              <a:rPr lang="en-US" altLang="en-US" sz="3200" smtClean="0"/>
              <a:t>Paul observed a top-down effect of moose on willows, but he was really interested in impacts on songbirds…</a:t>
            </a:r>
          </a:p>
        </p:txBody>
      </p:sp>
      <p:sp>
        <p:nvSpPr>
          <p:cNvPr id="25603" name="Rectangle 3"/>
          <p:cNvSpPr>
            <a:spLocks noGrp="1" noChangeArrowheads="1"/>
          </p:cNvSpPr>
          <p:nvPr>
            <p:ph type="body" idx="1"/>
          </p:nvPr>
        </p:nvSpPr>
        <p:spPr>
          <a:xfrm>
            <a:off x="0" y="2057400"/>
            <a:ext cx="8610600" cy="4525963"/>
          </a:xfrm>
        </p:spPr>
        <p:txBody>
          <a:bodyPr/>
          <a:lstStyle/>
          <a:p>
            <a:pPr>
              <a:buFontTx/>
              <a:buNone/>
            </a:pPr>
            <a:r>
              <a:rPr lang="en-US" altLang="en-US" b="1" smtClean="0"/>
              <a:t>   8: If moose affect willows, what impact on songbirds might be expected if moose populations increase?  Look at the food web diagram.</a:t>
            </a:r>
          </a:p>
          <a:p>
            <a:pPr>
              <a:buFontTx/>
              <a:buNone/>
            </a:pPr>
            <a:endParaRPr lang="en-US" altLang="en-US" sz="1200" b="1" smtClean="0"/>
          </a:p>
          <a:p>
            <a:pPr>
              <a:buFontTx/>
              <a:buNone/>
            </a:pPr>
            <a:r>
              <a:rPr lang="en-US" altLang="en-US" smtClean="0"/>
              <a:t>	A.  No change in songbird populations</a:t>
            </a:r>
          </a:p>
          <a:p>
            <a:pPr>
              <a:buFontTx/>
              <a:buNone/>
            </a:pPr>
            <a:r>
              <a:rPr lang="en-US" altLang="en-US" smtClean="0"/>
              <a:t>	B.  Increase in songbird populations</a:t>
            </a:r>
          </a:p>
          <a:p>
            <a:pPr>
              <a:buFontTx/>
              <a:buNone/>
            </a:pPr>
            <a:r>
              <a:rPr lang="en-US" altLang="en-US" smtClean="0"/>
              <a:t>	C.  Decrease in songbird populations</a:t>
            </a:r>
          </a:p>
        </p:txBody>
      </p:sp>
      <p:sp>
        <p:nvSpPr>
          <p:cNvPr id="2560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270E499-1432-4439-9A51-FFBD0EEA276A}" type="slidenum">
              <a:rPr lang="en-US" altLang="en-US"/>
              <a:pPr eaLnBrk="1" hangingPunct="1"/>
              <a:t>24</a:t>
            </a:fld>
            <a:endParaRPr lang="en-US"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28600" y="228600"/>
            <a:ext cx="8610600" cy="2057400"/>
          </a:xfrm>
        </p:spPr>
        <p:txBody>
          <a:bodyPr/>
          <a:lstStyle/>
          <a:p>
            <a:r>
              <a:rPr lang="en-US" altLang="en-US" sz="2800" smtClean="0"/>
              <a:t>Some interactions between organisms in a biological community are not feeding relationships.  Look at Paul’s data &amp; the food web – what are some possible non-feeding relationships in this community?</a:t>
            </a:r>
          </a:p>
        </p:txBody>
      </p:sp>
      <p:sp>
        <p:nvSpPr>
          <p:cNvPr id="26627" name="Rectangle 3"/>
          <p:cNvSpPr>
            <a:spLocks noGrp="1" noChangeArrowheads="1"/>
          </p:cNvSpPr>
          <p:nvPr>
            <p:ph type="body" idx="1"/>
          </p:nvPr>
        </p:nvSpPr>
        <p:spPr>
          <a:xfrm>
            <a:off x="457200" y="2514600"/>
            <a:ext cx="8229600" cy="3581400"/>
          </a:xfrm>
        </p:spPr>
        <p:txBody>
          <a:bodyPr/>
          <a:lstStyle/>
          <a:p>
            <a:pPr>
              <a:buFontTx/>
              <a:buNone/>
            </a:pPr>
            <a:r>
              <a:rPr lang="en-US" altLang="en-US" smtClean="0"/>
              <a:t>One example of a non-feeding relationship would be:</a:t>
            </a:r>
          </a:p>
          <a:p>
            <a:r>
              <a:rPr lang="en-US" altLang="en-US" sz="2800" smtClean="0"/>
              <a:t>Grasses provide material for bird and rabbit nests.</a:t>
            </a:r>
          </a:p>
          <a:p>
            <a:pPr>
              <a:buFontTx/>
              <a:buNone/>
            </a:pPr>
            <a:r>
              <a:rPr lang="en-US" altLang="en-US" smtClean="0"/>
              <a:t>9. List two other non-feeding relationships between organisms in this habitat.</a:t>
            </a:r>
          </a:p>
          <a:p>
            <a:pPr>
              <a:buFontTx/>
              <a:buNone/>
            </a:pPr>
            <a:endParaRPr lang="en-US" altLang="en-US" smtClean="0"/>
          </a:p>
        </p:txBody>
      </p:sp>
      <p:sp>
        <p:nvSpPr>
          <p:cNvPr id="2662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A97C196-74CA-41A3-9AD7-7FA1C7FEDB46}" type="slidenum">
              <a:rPr lang="en-US" altLang="en-US"/>
              <a:pPr eaLnBrk="1" hangingPunct="1"/>
              <a:t>25</a:t>
            </a:fld>
            <a:endParaRPr lang="en-US"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28600" y="304800"/>
            <a:ext cx="8610600" cy="3886200"/>
          </a:xfrm>
        </p:spPr>
        <p:txBody>
          <a:bodyPr/>
          <a:lstStyle/>
          <a:p>
            <a:pPr algn="l"/>
            <a:r>
              <a:rPr lang="en-US" altLang="en-US" sz="2800" b="1" smtClean="0"/>
              <a:t>Paul thinks the moose-willow feeding interaction may affect the songbird populations.</a:t>
            </a:r>
            <a:br>
              <a:rPr lang="en-US" altLang="en-US" sz="2800" b="1" smtClean="0"/>
            </a:br>
            <a:r>
              <a:rPr lang="en-US" altLang="en-US" sz="2800" b="1" smtClean="0"/>
              <a:t/>
            </a:r>
            <a:br>
              <a:rPr lang="en-US" altLang="en-US" sz="2800" b="1" smtClean="0"/>
            </a:br>
            <a:r>
              <a:rPr lang="en-US" altLang="en-US" sz="2800" b="1" smtClean="0"/>
              <a:t>10. How would the fact that moose eat the willows lead to a decrease in the songbird population? </a:t>
            </a:r>
          </a:p>
        </p:txBody>
      </p:sp>
      <p:sp>
        <p:nvSpPr>
          <p:cNvPr id="27651" name="Rectangle 3"/>
          <p:cNvSpPr>
            <a:spLocks noGrp="1" noChangeArrowheads="1"/>
          </p:cNvSpPr>
          <p:nvPr>
            <p:ph type="body" idx="1"/>
          </p:nvPr>
        </p:nvSpPr>
        <p:spPr>
          <a:xfrm>
            <a:off x="533400" y="4419600"/>
            <a:ext cx="8229600" cy="2773363"/>
          </a:xfrm>
        </p:spPr>
        <p:txBody>
          <a:bodyPr/>
          <a:lstStyle/>
          <a:p>
            <a:pPr marL="609600" indent="-609600">
              <a:lnSpc>
                <a:spcPct val="90000"/>
              </a:lnSpc>
              <a:buFontTx/>
              <a:buAutoNum type="alphaUcPeriod"/>
            </a:pPr>
            <a:endParaRPr lang="en-US" altLang="en-US" sz="2800" smtClean="0"/>
          </a:p>
          <a:p>
            <a:pPr marL="609600" indent="-609600">
              <a:lnSpc>
                <a:spcPct val="90000"/>
              </a:lnSpc>
              <a:buFontTx/>
              <a:buNone/>
            </a:pPr>
            <a:endParaRPr lang="en-US" altLang="en-US" sz="2800" smtClean="0"/>
          </a:p>
        </p:txBody>
      </p:sp>
      <p:sp>
        <p:nvSpPr>
          <p:cNvPr id="2765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36A7F25-D934-4B8F-8E33-CA47CD2E6FC1}" type="slidenum">
              <a:rPr lang="en-US" altLang="en-US"/>
              <a:pPr eaLnBrk="1" hangingPunct="1"/>
              <a:t>26</a:t>
            </a:fld>
            <a:endParaRPr lang="en-US"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04800" y="152400"/>
            <a:ext cx="8534400" cy="1676400"/>
          </a:xfrm>
        </p:spPr>
        <p:txBody>
          <a:bodyPr/>
          <a:lstStyle/>
          <a:p>
            <a:pPr algn="l"/>
            <a:r>
              <a:rPr lang="en-US" altLang="en-US" sz="2800" b="1" smtClean="0"/>
              <a:t>11. What might explain the difference in moose populations inside and outside the park?</a:t>
            </a:r>
          </a:p>
        </p:txBody>
      </p:sp>
      <p:graphicFrame>
        <p:nvGraphicFramePr>
          <p:cNvPr id="8195" name="Group 3"/>
          <p:cNvGraphicFramePr>
            <a:graphicFrameLocks noGrp="1"/>
          </p:cNvGraphicFramePr>
          <p:nvPr>
            <p:ph idx="1"/>
          </p:nvPr>
        </p:nvGraphicFramePr>
        <p:xfrm>
          <a:off x="457200" y="1984375"/>
          <a:ext cx="8229600" cy="4340225"/>
        </p:xfrm>
        <a:graphic>
          <a:graphicData uri="http://schemas.openxmlformats.org/drawingml/2006/table">
            <a:tbl>
              <a:tblPr/>
              <a:tblGrid>
                <a:gridCol w="4419600"/>
                <a:gridCol w="1905000"/>
                <a:gridCol w="1905000"/>
              </a:tblGrid>
              <a:tr h="9448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hlink"/>
                          </a:solidFill>
                          <a:effectLst/>
                          <a:latin typeface="Arial" charset="0"/>
                        </a:rPr>
                        <a:t>Measure</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charset="0"/>
                        </a:rPr>
                        <a:t>INSIDE YNP</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charset="0"/>
                        </a:rPr>
                        <a:t>OUTSIDE YNP</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6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accent2"/>
                          </a:solidFill>
                          <a:effectLst/>
                          <a:latin typeface="Arial" charset="0"/>
                        </a:rPr>
                        <a:t>Moose density</a:t>
                      </a:r>
                      <a:r>
                        <a:rPr kumimoji="0" lang="en-US" sz="2800" b="0" i="0" u="none" strike="noStrike" cap="none" normalizeH="0" baseline="0" smtClean="0">
                          <a:ln>
                            <a:noFill/>
                          </a:ln>
                          <a:solidFill>
                            <a:schemeClr val="tx1"/>
                          </a:solidFill>
                          <a:effectLst/>
                          <a:latin typeface="Arial" charset="0"/>
                        </a:rPr>
                        <a:t> (#/site)</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9</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              *</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accent2"/>
                          </a:solidFill>
                          <a:effectLst/>
                          <a:latin typeface="Arial" charset="0"/>
                        </a:rPr>
                        <a:t>Hawks</a:t>
                      </a:r>
                      <a:r>
                        <a:rPr kumimoji="0" lang="en-US" sz="2800" b="0" i="0" u="none" strike="noStrike" cap="none" normalizeH="0" baseline="0" smtClean="0">
                          <a:ln>
                            <a:noFill/>
                          </a:ln>
                          <a:solidFill>
                            <a:schemeClr val="tx1"/>
                          </a:solidFill>
                          <a:effectLst/>
                          <a:latin typeface="Arial" charset="0"/>
                        </a:rPr>
                        <a:t> (#sighted/hr/site)</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4.5</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3.3</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6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accent2"/>
                          </a:solidFill>
                          <a:effectLst/>
                          <a:latin typeface="Arial" charset="0"/>
                        </a:rPr>
                        <a:t>Insect abundance </a:t>
                      </a:r>
                      <a:r>
                        <a:rPr kumimoji="0" lang="en-US" sz="2800" b="0" i="0" u="none" strike="noStrike" cap="none" normalizeH="0" baseline="0" smtClean="0">
                          <a:ln>
                            <a:noFill/>
                          </a:ln>
                          <a:solidFill>
                            <a:schemeClr val="tx1"/>
                          </a:solidFill>
                          <a:effectLst/>
                          <a:latin typeface="Arial" charset="0"/>
                        </a:rPr>
                        <a:t>(#/m</a:t>
                      </a:r>
                      <a:r>
                        <a:rPr kumimoji="0" lang="en-US" sz="2800" b="0" i="0" u="none" strike="noStrike" cap="none" normalizeH="0" baseline="30000" smtClean="0">
                          <a:ln>
                            <a:noFill/>
                          </a:ln>
                          <a:solidFill>
                            <a:schemeClr val="tx1"/>
                          </a:solidFill>
                          <a:effectLst/>
                          <a:latin typeface="Arial" charset="0"/>
                        </a:rPr>
                        <a:t>2</a:t>
                      </a:r>
                      <a:r>
                        <a:rPr kumimoji="0" lang="en-US" sz="2800" b="0" i="0" u="none" strike="noStrike" cap="none" normalizeH="0" baseline="0" smtClean="0">
                          <a:ln>
                            <a:noFill/>
                          </a:ln>
                          <a:solidFill>
                            <a:schemeClr val="tx1"/>
                          </a:solidFill>
                          <a:effectLst/>
                          <a:latin typeface="Arial" charset="0"/>
                        </a:rPr>
                        <a:t>)</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29</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38</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accent2"/>
                          </a:solidFill>
                          <a:effectLst/>
                          <a:latin typeface="Arial" charset="0"/>
                        </a:rPr>
                        <a:t>Willow stem density</a:t>
                      </a:r>
                      <a:r>
                        <a:rPr kumimoji="0" lang="en-US" sz="2800" b="0" i="0" u="none" strike="noStrike" cap="none" normalizeH="0" baseline="0" smtClean="0">
                          <a:ln>
                            <a:noFill/>
                          </a:ln>
                          <a:solidFill>
                            <a:schemeClr val="tx1"/>
                          </a:solidFill>
                          <a:effectLst/>
                          <a:latin typeface="Arial" charset="0"/>
                        </a:rPr>
                        <a:t> (#/m</a:t>
                      </a:r>
                      <a:r>
                        <a:rPr kumimoji="0" lang="en-US" sz="2800" b="0" i="0" u="none" strike="noStrike" cap="none" normalizeH="0" baseline="30000" smtClean="0">
                          <a:ln>
                            <a:noFill/>
                          </a:ln>
                          <a:solidFill>
                            <a:schemeClr val="tx1"/>
                          </a:solidFill>
                          <a:effectLst/>
                          <a:latin typeface="Arial" charset="0"/>
                        </a:rPr>
                        <a:t>2</a:t>
                      </a:r>
                      <a:r>
                        <a:rPr kumimoji="0" lang="en-US" sz="2800" b="0" i="0" u="none" strike="noStrike" cap="none" normalizeH="0" baseline="0" smtClean="0">
                          <a:ln>
                            <a:noFill/>
                          </a:ln>
                          <a:solidFill>
                            <a:schemeClr val="tx1"/>
                          </a:solidFill>
                          <a:effectLst/>
                          <a:latin typeface="Arial" charset="0"/>
                        </a:rPr>
                        <a:t>)</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6</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12.5         *</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6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accent2"/>
                          </a:solidFill>
                          <a:effectLst/>
                          <a:latin typeface="Arial" charset="0"/>
                        </a:rPr>
                        <a:t>Songbird diversity</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1.3</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5              *</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accent2"/>
                          </a:solidFill>
                          <a:effectLst/>
                          <a:latin typeface="Arial" charset="0"/>
                        </a:rPr>
                        <a:t>Songbird abundance</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3.4</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9.5           *</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7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80CEFA6-6620-40CA-9529-0A13649B33A6}" type="slidenum">
              <a:rPr lang="en-US" altLang="en-US"/>
              <a:pPr eaLnBrk="1" hangingPunct="1"/>
              <a:t>27</a:t>
            </a:fld>
            <a:endParaRPr lang="en-US"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152400"/>
            <a:ext cx="9067800" cy="1143000"/>
          </a:xfrm>
        </p:spPr>
        <p:txBody>
          <a:bodyPr/>
          <a:lstStyle/>
          <a:p>
            <a:r>
              <a:rPr lang="en-US" altLang="en-US" sz="2800" b="1" smtClean="0"/>
              <a:t>Paul discovered an important role played by an organism NOT included in his biodiversity survey:</a:t>
            </a:r>
          </a:p>
        </p:txBody>
      </p:sp>
      <p:sp>
        <p:nvSpPr>
          <p:cNvPr id="29699" name="Rectangle 3"/>
          <p:cNvSpPr>
            <a:spLocks noGrp="1" noChangeArrowheads="1"/>
          </p:cNvSpPr>
          <p:nvPr>
            <p:ph type="body" sz="half" idx="1"/>
          </p:nvPr>
        </p:nvSpPr>
        <p:spPr>
          <a:xfrm>
            <a:off x="152400" y="1295400"/>
            <a:ext cx="4876800" cy="5257800"/>
          </a:xfrm>
        </p:spPr>
        <p:txBody>
          <a:bodyPr/>
          <a:lstStyle/>
          <a:p>
            <a:pPr>
              <a:lnSpc>
                <a:spcPct val="80000"/>
              </a:lnSpc>
            </a:pPr>
            <a:r>
              <a:rPr lang="en-US" altLang="en-US" sz="2400" smtClean="0"/>
              <a:t>Hunting is allowed outside the park, but is NOT allowed inside the park.</a:t>
            </a:r>
          </a:p>
          <a:p>
            <a:pPr>
              <a:lnSpc>
                <a:spcPct val="80000"/>
              </a:lnSpc>
            </a:pPr>
            <a:r>
              <a:rPr lang="en-US" altLang="en-US" sz="2400" smtClean="0"/>
              <a:t>One of the main species hunted is moose.</a:t>
            </a:r>
          </a:p>
          <a:p>
            <a:pPr>
              <a:lnSpc>
                <a:spcPct val="80000"/>
              </a:lnSpc>
            </a:pPr>
            <a:r>
              <a:rPr lang="en-US" altLang="en-US" sz="2400" smtClean="0"/>
              <a:t>Hunting keeps moose populations outside the park at lower densities.</a:t>
            </a:r>
          </a:p>
          <a:p>
            <a:pPr>
              <a:lnSpc>
                <a:spcPct val="80000"/>
              </a:lnSpc>
            </a:pPr>
            <a:r>
              <a:rPr lang="en-US" altLang="en-US" sz="2400" smtClean="0"/>
              <a:t>Therefore, high moose densities inside the park lead to lower willow densities which result in lower songbird densities.  </a:t>
            </a:r>
          </a:p>
          <a:p>
            <a:pPr lvl="1">
              <a:lnSpc>
                <a:spcPct val="80000"/>
              </a:lnSpc>
            </a:pPr>
            <a:r>
              <a:rPr lang="en-US" altLang="en-US" sz="2000" smtClean="0"/>
              <a:t>This occurs because of TOP-down control of the community AND non-feeding interactions of community members.</a:t>
            </a:r>
          </a:p>
        </p:txBody>
      </p:sp>
      <p:sp>
        <p:nvSpPr>
          <p:cNvPr id="29700" name="Slide Number Placeholder 4"/>
          <p:cNvSpPr>
            <a:spLocks noGrp="1"/>
          </p:cNvSpPr>
          <p:nvPr>
            <p:ph type="sldNum" sz="quarter" idx="12"/>
          </p:nvPr>
        </p:nvSpPr>
        <p:spPr>
          <a:xfrm>
            <a:off x="6553200" y="63055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8C0F8D-082E-4C7F-9970-FD702AEF5C2F}" type="slidenum">
              <a:rPr lang="en-US" altLang="en-US"/>
              <a:pPr eaLnBrk="1" hangingPunct="1"/>
              <a:t>28</a:t>
            </a:fld>
            <a:endParaRPr lang="en-US" altLang="en-US"/>
          </a:p>
        </p:txBody>
      </p:sp>
      <p:pic>
        <p:nvPicPr>
          <p:cNvPr id="29701" name="Picture 6" descr="125616537173rs0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447800"/>
            <a:ext cx="314007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52400" y="152400"/>
            <a:ext cx="8763000" cy="1371600"/>
          </a:xfrm>
        </p:spPr>
        <p:txBody>
          <a:bodyPr/>
          <a:lstStyle/>
          <a:p>
            <a:r>
              <a:rPr lang="en-US" altLang="en-US" sz="2800" b="1" smtClean="0"/>
              <a:t>Now if Paul was to display the community interactions that most strongly influence songbird populations, it might look like this:</a:t>
            </a:r>
          </a:p>
        </p:txBody>
      </p:sp>
      <p:sp>
        <p:nvSpPr>
          <p:cNvPr id="30723" name="Text Box 3"/>
          <p:cNvSpPr txBox="1">
            <a:spLocks noChangeArrowheads="1"/>
          </p:cNvSpPr>
          <p:nvPr/>
        </p:nvSpPr>
        <p:spPr bwMode="auto">
          <a:xfrm>
            <a:off x="304800" y="5449888"/>
            <a:ext cx="841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33CC33"/>
                </a:solidFill>
              </a:rPr>
              <a:t>	</a:t>
            </a:r>
            <a:r>
              <a:rPr lang="en-US" altLang="en-US" sz="2400"/>
              <a:t>			</a:t>
            </a:r>
            <a:r>
              <a:rPr lang="en-US" altLang="en-US" sz="2400">
                <a:solidFill>
                  <a:srgbClr val="FF0000"/>
                </a:solidFill>
              </a:rPr>
              <a:t>Willows</a:t>
            </a:r>
            <a:r>
              <a:rPr lang="en-US" altLang="en-US" sz="2400"/>
              <a:t>			Aspen	</a:t>
            </a:r>
          </a:p>
        </p:txBody>
      </p:sp>
      <p:sp>
        <p:nvSpPr>
          <p:cNvPr id="30724" name="Text Box 4"/>
          <p:cNvSpPr txBox="1">
            <a:spLocks noChangeArrowheads="1"/>
          </p:cNvSpPr>
          <p:nvPr/>
        </p:nvSpPr>
        <p:spPr bwMode="auto">
          <a:xfrm>
            <a:off x="228600" y="3621088"/>
            <a:ext cx="8905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chemeClr val="accent2"/>
                </a:solidFill>
              </a:rPr>
              <a:t>	</a:t>
            </a:r>
            <a:r>
              <a:rPr lang="en-US" altLang="en-US" sz="2400"/>
              <a:t>		</a:t>
            </a:r>
            <a:r>
              <a:rPr lang="en-US" altLang="en-US" sz="2400">
                <a:solidFill>
                  <a:srgbClr val="FF0000"/>
                </a:solidFill>
              </a:rPr>
              <a:t>Moose </a:t>
            </a:r>
            <a:r>
              <a:rPr lang="en-US" altLang="en-US" sz="2400"/>
              <a:t>  Elk	Deer	Beaver   Insects  Rabbit</a:t>
            </a:r>
          </a:p>
        </p:txBody>
      </p:sp>
      <p:sp>
        <p:nvSpPr>
          <p:cNvPr id="30725" name="Text Box 5"/>
          <p:cNvSpPr txBox="1">
            <a:spLocks noChangeArrowheads="1"/>
          </p:cNvSpPr>
          <p:nvPr/>
        </p:nvSpPr>
        <p:spPr bwMode="auto">
          <a:xfrm>
            <a:off x="152400" y="2097088"/>
            <a:ext cx="7262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FF0000"/>
                </a:solidFill>
              </a:rPr>
              <a:t>	Humans</a:t>
            </a:r>
            <a:r>
              <a:rPr lang="en-US" altLang="en-US" sz="2400"/>
              <a:t>	Hawks     Coyotes    Songbirds  </a:t>
            </a:r>
          </a:p>
        </p:txBody>
      </p:sp>
      <p:sp>
        <p:nvSpPr>
          <p:cNvPr id="30726" name="Line 6"/>
          <p:cNvSpPr>
            <a:spLocks noChangeShapeType="1"/>
          </p:cNvSpPr>
          <p:nvPr/>
        </p:nvSpPr>
        <p:spPr bwMode="auto">
          <a:xfrm rot="10800000">
            <a:off x="7391400" y="4114800"/>
            <a:ext cx="914400" cy="1447800"/>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27" name="Line 7"/>
          <p:cNvSpPr>
            <a:spLocks noChangeShapeType="1"/>
          </p:cNvSpPr>
          <p:nvPr/>
        </p:nvSpPr>
        <p:spPr bwMode="auto">
          <a:xfrm rot="10800000" flipH="1">
            <a:off x="4648200" y="4114800"/>
            <a:ext cx="2743200" cy="13716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28" name="Line 8"/>
          <p:cNvSpPr>
            <a:spLocks noChangeShapeType="1"/>
          </p:cNvSpPr>
          <p:nvPr/>
        </p:nvSpPr>
        <p:spPr bwMode="auto">
          <a:xfrm rot="10800000">
            <a:off x="6248400" y="4038600"/>
            <a:ext cx="1905000" cy="1447800"/>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29" name="Line 9"/>
          <p:cNvSpPr>
            <a:spLocks noChangeShapeType="1"/>
          </p:cNvSpPr>
          <p:nvPr/>
        </p:nvSpPr>
        <p:spPr bwMode="auto">
          <a:xfrm rot="10800000" flipH="1">
            <a:off x="4495800" y="4038600"/>
            <a:ext cx="1752600" cy="1447800"/>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30" name="Line 10"/>
          <p:cNvSpPr>
            <a:spLocks noChangeShapeType="1"/>
          </p:cNvSpPr>
          <p:nvPr/>
        </p:nvSpPr>
        <p:spPr bwMode="auto">
          <a:xfrm rot="10800000" flipH="1">
            <a:off x="4648200" y="4038600"/>
            <a:ext cx="609600" cy="1295400"/>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31" name="Line 11"/>
          <p:cNvSpPr>
            <a:spLocks noChangeShapeType="1"/>
          </p:cNvSpPr>
          <p:nvPr/>
        </p:nvSpPr>
        <p:spPr bwMode="auto">
          <a:xfrm rot="10800000">
            <a:off x="5257800" y="4038600"/>
            <a:ext cx="2743200" cy="1371600"/>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32" name="Line 12"/>
          <p:cNvSpPr>
            <a:spLocks noChangeShapeType="1"/>
          </p:cNvSpPr>
          <p:nvPr/>
        </p:nvSpPr>
        <p:spPr bwMode="auto">
          <a:xfrm rot="10800000">
            <a:off x="4419600" y="4038600"/>
            <a:ext cx="0" cy="1371600"/>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33" name="Line 13"/>
          <p:cNvSpPr>
            <a:spLocks noChangeShapeType="1"/>
          </p:cNvSpPr>
          <p:nvPr/>
        </p:nvSpPr>
        <p:spPr bwMode="auto">
          <a:xfrm rot="10800000">
            <a:off x="4419600" y="4038600"/>
            <a:ext cx="3429000" cy="1447800"/>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34" name="Line 14"/>
          <p:cNvSpPr>
            <a:spLocks noChangeShapeType="1"/>
          </p:cNvSpPr>
          <p:nvPr/>
        </p:nvSpPr>
        <p:spPr bwMode="auto">
          <a:xfrm rot="10800000">
            <a:off x="3505200" y="4038600"/>
            <a:ext cx="4267200" cy="1447800"/>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35" name="Line 15"/>
          <p:cNvSpPr>
            <a:spLocks noChangeShapeType="1"/>
          </p:cNvSpPr>
          <p:nvPr/>
        </p:nvSpPr>
        <p:spPr bwMode="auto">
          <a:xfrm rot="10800000">
            <a:off x="3505200" y="4114800"/>
            <a:ext cx="914400" cy="1371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36" name="Text Box 16"/>
          <p:cNvSpPr txBox="1">
            <a:spLocks noChangeArrowheads="1"/>
          </p:cNvSpPr>
          <p:nvPr/>
        </p:nvSpPr>
        <p:spPr bwMode="auto">
          <a:xfrm>
            <a:off x="5622925" y="5486400"/>
            <a:ext cx="1319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Grasses</a:t>
            </a:r>
          </a:p>
        </p:txBody>
      </p:sp>
      <p:sp>
        <p:nvSpPr>
          <p:cNvPr id="30737" name="Line 17"/>
          <p:cNvSpPr>
            <a:spLocks noChangeShapeType="1"/>
          </p:cNvSpPr>
          <p:nvPr/>
        </p:nvSpPr>
        <p:spPr bwMode="auto">
          <a:xfrm rot="10800000">
            <a:off x="4419600" y="4038600"/>
            <a:ext cx="1600200" cy="1524000"/>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38" name="Line 18"/>
          <p:cNvSpPr>
            <a:spLocks noChangeShapeType="1"/>
          </p:cNvSpPr>
          <p:nvPr/>
        </p:nvSpPr>
        <p:spPr bwMode="auto">
          <a:xfrm rot="10800000">
            <a:off x="5257800" y="4038600"/>
            <a:ext cx="762000" cy="1524000"/>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39" name="Line 19"/>
          <p:cNvSpPr>
            <a:spLocks noChangeShapeType="1"/>
          </p:cNvSpPr>
          <p:nvPr/>
        </p:nvSpPr>
        <p:spPr bwMode="auto">
          <a:xfrm rot="10800000">
            <a:off x="6781800" y="2514600"/>
            <a:ext cx="68580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40" name="Line 20"/>
          <p:cNvSpPr>
            <a:spLocks noChangeShapeType="1"/>
          </p:cNvSpPr>
          <p:nvPr/>
        </p:nvSpPr>
        <p:spPr bwMode="auto">
          <a:xfrm rot="10800000" flipH="1">
            <a:off x="6400800" y="4114800"/>
            <a:ext cx="2209800" cy="1371600"/>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41" name="Line 21"/>
          <p:cNvSpPr>
            <a:spLocks noChangeShapeType="1"/>
          </p:cNvSpPr>
          <p:nvPr/>
        </p:nvSpPr>
        <p:spPr bwMode="auto">
          <a:xfrm rot="10800000">
            <a:off x="3429000" y="2514600"/>
            <a:ext cx="5105400" cy="1143000"/>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42" name="Line 22"/>
          <p:cNvSpPr>
            <a:spLocks noChangeShapeType="1"/>
          </p:cNvSpPr>
          <p:nvPr/>
        </p:nvSpPr>
        <p:spPr bwMode="auto">
          <a:xfrm rot="10800000">
            <a:off x="4953000" y="2514600"/>
            <a:ext cx="3581400" cy="1066800"/>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43" name="Line 23"/>
          <p:cNvSpPr>
            <a:spLocks noChangeShapeType="1"/>
          </p:cNvSpPr>
          <p:nvPr/>
        </p:nvSpPr>
        <p:spPr bwMode="auto">
          <a:xfrm rot="-10595787">
            <a:off x="4953000" y="2514600"/>
            <a:ext cx="76200" cy="1066800"/>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44" name="Line 24"/>
          <p:cNvSpPr>
            <a:spLocks noChangeShapeType="1"/>
          </p:cNvSpPr>
          <p:nvPr/>
        </p:nvSpPr>
        <p:spPr bwMode="auto">
          <a:xfrm rot="10800000" flipH="1">
            <a:off x="4495800" y="2514600"/>
            <a:ext cx="457200" cy="1066800"/>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45" name="Line 25"/>
          <p:cNvSpPr>
            <a:spLocks noChangeShapeType="1"/>
          </p:cNvSpPr>
          <p:nvPr/>
        </p:nvSpPr>
        <p:spPr bwMode="auto">
          <a:xfrm rot="10800000" flipH="1">
            <a:off x="3581400" y="2514600"/>
            <a:ext cx="1371600" cy="1143000"/>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30746" name="Group 26"/>
          <p:cNvGrpSpPr>
            <a:grpSpLocks/>
          </p:cNvGrpSpPr>
          <p:nvPr/>
        </p:nvGrpSpPr>
        <p:grpSpPr bwMode="auto">
          <a:xfrm>
            <a:off x="7391400" y="3810000"/>
            <a:ext cx="533400" cy="304800"/>
            <a:chOff x="3168" y="3120"/>
            <a:chExt cx="336" cy="192"/>
          </a:xfrm>
        </p:grpSpPr>
        <p:cxnSp>
          <p:nvCxnSpPr>
            <p:cNvPr id="30752" name="AutoShape 27"/>
            <p:cNvCxnSpPr>
              <a:cxnSpLocks noChangeShapeType="1"/>
            </p:cNvCxnSpPr>
            <p:nvPr/>
          </p:nvCxnSpPr>
          <p:spPr bwMode="auto">
            <a:xfrm flipV="1">
              <a:off x="3168" y="3120"/>
              <a:ext cx="336" cy="192"/>
            </a:xfrm>
            <a:prstGeom prst="bentConnector3">
              <a:avLst>
                <a:gd name="adj1" fmla="val 132440"/>
              </a:avLst>
            </a:prstGeom>
            <a:noFill/>
            <a:ln w="12700" cap="rnd">
              <a:solidFill>
                <a:schemeClr val="tx1"/>
              </a:solidFill>
              <a:prstDash val="sysDot"/>
              <a:miter lim="800000"/>
              <a:headEnd/>
              <a:tailEnd type="triangle" w="med" len="med"/>
            </a:ln>
            <a:extLst>
              <a:ext uri="{909E8E84-426E-40DD-AFC4-6F175D3DCCD1}">
                <a14:hiddenFill xmlns:a14="http://schemas.microsoft.com/office/drawing/2010/main">
                  <a:noFill/>
                </a14:hiddenFill>
              </a:ext>
            </a:extLst>
          </p:spPr>
        </p:cxnSp>
        <p:sp>
          <p:nvSpPr>
            <p:cNvPr id="30753" name="Line 28"/>
            <p:cNvSpPr>
              <a:spLocks noChangeShapeType="1"/>
            </p:cNvSpPr>
            <p:nvPr/>
          </p:nvSpPr>
          <p:spPr bwMode="auto">
            <a:xfrm flipV="1">
              <a:off x="3168" y="3216"/>
              <a:ext cx="0" cy="96"/>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cxnSp>
        <p:nvCxnSpPr>
          <p:cNvPr id="30747" name="AutoShape 29"/>
          <p:cNvCxnSpPr>
            <a:cxnSpLocks noChangeShapeType="1"/>
          </p:cNvCxnSpPr>
          <p:nvPr/>
        </p:nvCxnSpPr>
        <p:spPr bwMode="auto">
          <a:xfrm flipH="1" flipV="1">
            <a:off x="3657600" y="1905000"/>
            <a:ext cx="3630613" cy="411163"/>
          </a:xfrm>
          <a:prstGeom prst="curvedConnector4">
            <a:avLst>
              <a:gd name="adj1" fmla="val -6296"/>
              <a:gd name="adj2" fmla="val 155597"/>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cxnSp>
      <p:sp>
        <p:nvSpPr>
          <p:cNvPr id="30748" name="Line 30"/>
          <p:cNvSpPr>
            <a:spLocks noChangeShapeType="1"/>
          </p:cNvSpPr>
          <p:nvPr/>
        </p:nvSpPr>
        <p:spPr bwMode="auto">
          <a:xfrm rot="10800000">
            <a:off x="1676400" y="2514600"/>
            <a:ext cx="1524000" cy="11430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49" name="Line 31"/>
          <p:cNvSpPr>
            <a:spLocks noChangeShapeType="1"/>
          </p:cNvSpPr>
          <p:nvPr/>
        </p:nvSpPr>
        <p:spPr bwMode="auto">
          <a:xfrm rot="10800000" flipV="1">
            <a:off x="4495800" y="2514600"/>
            <a:ext cx="2209800" cy="2971800"/>
          </a:xfrm>
          <a:prstGeom prst="line">
            <a:avLst/>
          </a:prstGeom>
          <a:noFill/>
          <a:ln w="57150">
            <a:solidFill>
              <a:srgbClr val="33CC33"/>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0750" name="Text Box 32"/>
          <p:cNvSpPr txBox="1">
            <a:spLocks noChangeArrowheads="1"/>
          </p:cNvSpPr>
          <p:nvPr/>
        </p:nvSpPr>
        <p:spPr bwMode="auto">
          <a:xfrm>
            <a:off x="152400" y="3949700"/>
            <a:ext cx="365125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t>Where the green</a:t>
            </a:r>
          </a:p>
          <a:p>
            <a:pPr eaLnBrk="1" hangingPunct="1"/>
            <a:r>
              <a:rPr lang="en-US" altLang="en-US" sz="2400" b="1"/>
              <a:t>arrow indicates a </a:t>
            </a:r>
          </a:p>
          <a:p>
            <a:pPr eaLnBrk="1" hangingPunct="1"/>
            <a:r>
              <a:rPr lang="en-US" altLang="en-US" sz="2400" b="1"/>
              <a:t>non-feeding interaction </a:t>
            </a:r>
          </a:p>
          <a:p>
            <a:pPr eaLnBrk="1" hangingPunct="1"/>
            <a:r>
              <a:rPr lang="en-US" altLang="en-US" sz="2400" b="1"/>
              <a:t>among community</a:t>
            </a:r>
          </a:p>
          <a:p>
            <a:pPr eaLnBrk="1" hangingPunct="1"/>
            <a:r>
              <a:rPr lang="en-US" altLang="en-US" sz="2400" b="1"/>
              <a:t>members.</a:t>
            </a:r>
          </a:p>
        </p:txBody>
      </p:sp>
      <p:sp>
        <p:nvSpPr>
          <p:cNvPr id="30751" name="Slide Number Placeholder 3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4A29528-BB54-405C-AE18-158C9A3F07B8}" type="slidenum">
              <a:rPr lang="en-US" altLang="en-US"/>
              <a:pPr eaLnBrk="1" hangingPunct="1"/>
              <a:t>29</a:t>
            </a:fld>
            <a:endParaRPr lang="en-US"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sz="half" idx="2"/>
          </p:nvPr>
        </p:nvSpPr>
        <p:spPr>
          <a:xfrm>
            <a:off x="0" y="5181600"/>
            <a:ext cx="8686800" cy="1447800"/>
          </a:xfrm>
        </p:spPr>
        <p:txBody>
          <a:bodyPr/>
          <a:lstStyle/>
          <a:p>
            <a:pPr eaLnBrk="1" hangingPunct="1">
              <a:buFontTx/>
              <a:buNone/>
            </a:pPr>
            <a:r>
              <a:rPr lang="en-US" altLang="en-US" sz="2400" smtClean="0"/>
              <a:t>	He started by surveying the biodiversity in riparian habitats so he could understand the biological community the birds live in and the kinds of birds found there.</a:t>
            </a:r>
          </a:p>
        </p:txBody>
      </p:sp>
      <p:sp>
        <p:nvSpPr>
          <p:cNvPr id="4099" name="Text Box 4"/>
          <p:cNvSpPr txBox="1">
            <a:spLocks noChangeArrowheads="1"/>
          </p:cNvSpPr>
          <p:nvPr/>
        </p:nvSpPr>
        <p:spPr bwMode="auto">
          <a:xfrm>
            <a:off x="381000" y="457200"/>
            <a:ext cx="8382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20000"/>
              </a:spcBef>
            </a:pPr>
            <a:r>
              <a:rPr lang="en-US" altLang="en-US" sz="2400"/>
              <a:t>Paul’s primary question for his research was: What aspects of the ecosystem most strongly affect the diversity of bird species found there?</a:t>
            </a:r>
          </a:p>
        </p:txBody>
      </p:sp>
      <p:pic>
        <p:nvPicPr>
          <p:cNvPr id="4100" name="Content Placeholder 7" descr="ScreenHunter_03 Jun. 25 14.04.gif"/>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09600" y="1828800"/>
            <a:ext cx="7816850" cy="3124200"/>
          </a:xfrm>
        </p:spPr>
      </p:pic>
      <p:sp>
        <p:nvSpPr>
          <p:cNvPr id="41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39578F9-091E-4487-A14F-119EA585D7F3}" type="slidenum">
              <a:rPr lang="en-US" altLang="en-US"/>
              <a:pPr eaLnBrk="1" hangingPunct="1"/>
              <a:t>3</a:t>
            </a:fld>
            <a:endParaRPr lang="en-US"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28600" y="304800"/>
            <a:ext cx="8686800" cy="2133600"/>
          </a:xfrm>
        </p:spPr>
        <p:txBody>
          <a:bodyPr/>
          <a:lstStyle/>
          <a:p>
            <a:pPr algn="l"/>
            <a:r>
              <a:rPr lang="en-US" altLang="en-US" sz="2800" b="1" smtClean="0"/>
              <a:t>12:  Shortly after Paul’s first year of research, the first wolves were reintroduced to Yellowstone NP.  How do you predict wolf reintroduction will affect songbird abundances?</a:t>
            </a:r>
          </a:p>
        </p:txBody>
      </p:sp>
      <p:sp>
        <p:nvSpPr>
          <p:cNvPr id="31747" name="Rectangle 3"/>
          <p:cNvSpPr>
            <a:spLocks noGrp="1" noChangeArrowheads="1"/>
          </p:cNvSpPr>
          <p:nvPr>
            <p:ph type="body" idx="1"/>
          </p:nvPr>
        </p:nvSpPr>
        <p:spPr>
          <a:xfrm>
            <a:off x="381000" y="2590800"/>
            <a:ext cx="8229600" cy="1935163"/>
          </a:xfrm>
        </p:spPr>
        <p:txBody>
          <a:bodyPr/>
          <a:lstStyle/>
          <a:p>
            <a:pPr marL="609600" indent="-609600">
              <a:buFontTx/>
              <a:buAutoNum type="alphaUcPeriod"/>
            </a:pPr>
            <a:r>
              <a:rPr lang="en-US" altLang="en-US" sz="2800" smtClean="0"/>
              <a:t>No change in songbird populations</a:t>
            </a:r>
          </a:p>
          <a:p>
            <a:pPr marL="609600" indent="-609600">
              <a:buFontTx/>
              <a:buAutoNum type="alphaUcPeriod"/>
            </a:pPr>
            <a:r>
              <a:rPr lang="en-US" altLang="en-US" sz="2800" smtClean="0"/>
              <a:t>Increase in songbird populations</a:t>
            </a:r>
          </a:p>
          <a:p>
            <a:pPr marL="609600" indent="-609600">
              <a:buFontTx/>
              <a:buAutoNum type="alphaUcPeriod"/>
            </a:pPr>
            <a:r>
              <a:rPr lang="en-US" altLang="en-US" sz="2800" smtClean="0"/>
              <a:t>Decrease in songbird populations</a:t>
            </a:r>
          </a:p>
        </p:txBody>
      </p:sp>
      <p:sp>
        <p:nvSpPr>
          <p:cNvPr id="317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3A429FC-CAE5-406C-BCF7-325F8B0EFBD0}" type="slidenum">
              <a:rPr lang="en-US" altLang="en-US"/>
              <a:pPr eaLnBrk="1" hangingPunct="1"/>
              <a:t>30</a:t>
            </a:fld>
            <a:endParaRPr lang="en-US"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81000" y="228600"/>
            <a:ext cx="8229600" cy="2667000"/>
          </a:xfrm>
        </p:spPr>
      </p:pic>
      <p:sp>
        <p:nvSpPr>
          <p:cNvPr id="32771" name="Rectangle 4"/>
          <p:cNvSpPr>
            <a:spLocks noGrp="1" noChangeArrowheads="1"/>
          </p:cNvSpPr>
          <p:nvPr>
            <p:ph type="body" sz="half" idx="2"/>
          </p:nvPr>
        </p:nvSpPr>
        <p:spPr>
          <a:xfrm>
            <a:off x="457200" y="3124200"/>
            <a:ext cx="8229600" cy="2187575"/>
          </a:xfrm>
        </p:spPr>
        <p:txBody>
          <a:bodyPr/>
          <a:lstStyle/>
          <a:p>
            <a:r>
              <a:rPr lang="en-US" altLang="en-US" sz="2800" smtClean="0"/>
              <a:t>14 wolves were reintroduced in 1995 to YNP.</a:t>
            </a:r>
          </a:p>
          <a:p>
            <a:r>
              <a:rPr lang="en-US" altLang="en-US" sz="2800" smtClean="0"/>
              <a:t>Wolves hunt in packs which allows them kill large herbivores.</a:t>
            </a:r>
          </a:p>
          <a:p>
            <a:pPr>
              <a:buFontTx/>
              <a:buNone/>
            </a:pPr>
            <a:endParaRPr lang="en-US" altLang="en-US" sz="800" smtClean="0"/>
          </a:p>
          <a:p>
            <a:r>
              <a:rPr lang="en-US" altLang="en-US" sz="2800" smtClean="0"/>
              <a:t>By 2008, there were at least 124 wolves in 12 packs in the park, and other wolves have dispersed outside the park boundaries.</a:t>
            </a:r>
          </a:p>
        </p:txBody>
      </p:sp>
      <p:sp>
        <p:nvSpPr>
          <p:cNvPr id="3277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8B889C0-375B-41F9-B0EB-FA15375509E1}" type="slidenum">
              <a:rPr lang="en-US" altLang="en-US"/>
              <a:pPr eaLnBrk="1" hangingPunct="1"/>
              <a:t>31</a:t>
            </a:fld>
            <a:endParaRPr lang="en-US" altLang="en-US"/>
          </a:p>
        </p:txBody>
      </p:sp>
      <p:sp>
        <p:nvSpPr>
          <p:cNvPr id="32773" name="Title 5"/>
          <p:cNvSpPr>
            <a:spLocks noGrp="1"/>
          </p:cNvSpPr>
          <p:nvPr>
            <p:ph type="title"/>
          </p:nvPr>
        </p:nvSpPr>
        <p:spPr/>
        <p:txBody>
          <a:bodyPr/>
          <a:lstStyle/>
          <a:p>
            <a:endParaRPr lang="en-US" altLang="en-US"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0"/>
            <a:ext cx="8229600" cy="838200"/>
          </a:xfrm>
        </p:spPr>
        <p:txBody>
          <a:bodyPr/>
          <a:lstStyle/>
          <a:p>
            <a:r>
              <a:rPr lang="en-US" altLang="en-US" smtClean="0"/>
              <a:t>Conclusions</a:t>
            </a:r>
          </a:p>
        </p:txBody>
      </p:sp>
      <p:sp>
        <p:nvSpPr>
          <p:cNvPr id="33795" name="Content Placeholder 2"/>
          <p:cNvSpPr>
            <a:spLocks noGrp="1"/>
          </p:cNvSpPr>
          <p:nvPr>
            <p:ph sz="half" idx="1"/>
          </p:nvPr>
        </p:nvSpPr>
        <p:spPr>
          <a:xfrm>
            <a:off x="533400" y="762000"/>
            <a:ext cx="8229600" cy="2185988"/>
          </a:xfrm>
        </p:spPr>
        <p:txBody>
          <a:bodyPr/>
          <a:lstStyle/>
          <a:p>
            <a:r>
              <a:rPr lang="en-US" altLang="en-US" sz="2800" smtClean="0"/>
              <a:t>The reintroduction of wolves to the Yellowstone NP caused a trophic cascade to occur.  Look back to slide #17 at the definition of tropic cascade.  </a:t>
            </a:r>
          </a:p>
          <a:p>
            <a:pPr>
              <a:buFontTx/>
              <a:buNone/>
            </a:pPr>
            <a:r>
              <a:rPr lang="en-US" altLang="en-US" sz="2800" smtClean="0"/>
              <a:t>13. How would the presence of wolves influence the population of the large herbivores that they feed upon?  How would that influence the population of plants that the herbivores eat?</a:t>
            </a:r>
            <a:endParaRPr lang="en-US" altLang="en-US" smtClean="0"/>
          </a:p>
        </p:txBody>
      </p:sp>
      <p:sp>
        <p:nvSpPr>
          <p:cNvPr id="33796" name="Text Placeholder 3"/>
          <p:cNvSpPr>
            <a:spLocks noGrp="1"/>
          </p:cNvSpPr>
          <p:nvPr>
            <p:ph type="body" sz="half" idx="2"/>
          </p:nvPr>
        </p:nvSpPr>
        <p:spPr>
          <a:xfrm>
            <a:off x="457200" y="4343400"/>
            <a:ext cx="8229600" cy="2187575"/>
          </a:xfrm>
        </p:spPr>
        <p:txBody>
          <a:bodyPr/>
          <a:lstStyle/>
          <a:p>
            <a:pPr>
              <a:buFontTx/>
              <a:buNone/>
            </a:pPr>
            <a:r>
              <a:rPr lang="en-US" altLang="en-US" sz="2800" smtClean="0"/>
              <a:t>14. Reintroducing the wolves increased the biodiversity of the riparian habitats in the park.  Why would that be the case?</a:t>
            </a:r>
          </a:p>
        </p:txBody>
      </p:sp>
      <p:sp>
        <p:nvSpPr>
          <p:cNvPr id="337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DFA443F-118D-456E-AE2D-E8A71AC250DB}" type="slidenum">
              <a:rPr lang="en-US" altLang="en-US"/>
              <a:pPr eaLnBrk="1" hangingPunct="1"/>
              <a:t>32</a:t>
            </a:fld>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381000"/>
            <a:ext cx="8534400" cy="2057400"/>
          </a:xfrm>
        </p:spPr>
        <p:txBody>
          <a:bodyPr/>
          <a:lstStyle/>
          <a:p>
            <a:pPr algn="l" eaLnBrk="1" hangingPunct="1"/>
            <a:r>
              <a:rPr lang="en-US" altLang="en-US" sz="3200" b="1" smtClean="0"/>
              <a:t>1:  What do you think Paul will find are the aspects of the ecosystem that </a:t>
            </a:r>
            <a:r>
              <a:rPr lang="en-US" altLang="en-US" sz="3200" b="1" i="1" smtClean="0"/>
              <a:t>most strongly</a:t>
            </a:r>
            <a:r>
              <a:rPr lang="en-US" altLang="en-US" sz="3200" b="1" smtClean="0"/>
              <a:t> affect the diversity of bird species found there?</a:t>
            </a:r>
            <a:endParaRPr lang="en-US" altLang="en-US" sz="4000" b="1" smtClean="0"/>
          </a:p>
        </p:txBody>
      </p:sp>
      <p:sp>
        <p:nvSpPr>
          <p:cNvPr id="5123" name="Rectangle 3"/>
          <p:cNvSpPr>
            <a:spLocks noGrp="1" noChangeArrowheads="1"/>
          </p:cNvSpPr>
          <p:nvPr>
            <p:ph type="body" idx="1"/>
          </p:nvPr>
        </p:nvSpPr>
        <p:spPr>
          <a:xfrm>
            <a:off x="533400" y="2667000"/>
            <a:ext cx="7848600" cy="2971800"/>
          </a:xfrm>
        </p:spPr>
        <p:txBody>
          <a:bodyPr/>
          <a:lstStyle/>
          <a:p>
            <a:pPr marL="609600" indent="-609600" eaLnBrk="1" hangingPunct="1">
              <a:buFontTx/>
              <a:buAutoNum type="alphaUcPeriod"/>
            </a:pPr>
            <a:r>
              <a:rPr lang="en-US" altLang="en-US" sz="2800" smtClean="0"/>
              <a:t>Available food for the birds.</a:t>
            </a:r>
          </a:p>
          <a:p>
            <a:pPr marL="609600" indent="-609600" eaLnBrk="1" hangingPunct="1">
              <a:buFontTx/>
              <a:buAutoNum type="alphaUcPeriod"/>
            </a:pPr>
            <a:r>
              <a:rPr lang="en-US" altLang="en-US" sz="2800" smtClean="0"/>
              <a:t>Number of predators of birds.</a:t>
            </a:r>
          </a:p>
          <a:p>
            <a:pPr marL="609600" indent="-609600" eaLnBrk="1" hangingPunct="1">
              <a:buFontTx/>
              <a:buAutoNum type="alphaUcPeriod"/>
            </a:pPr>
            <a:r>
              <a:rPr lang="en-US" altLang="en-US" sz="2800" smtClean="0"/>
              <a:t>Number of trees that provide nest sites for the birds.</a:t>
            </a:r>
          </a:p>
          <a:p>
            <a:pPr marL="609600" indent="-609600" eaLnBrk="1" hangingPunct="1">
              <a:buFontTx/>
              <a:buAutoNum type="alphaUcPeriod"/>
            </a:pPr>
            <a:r>
              <a:rPr lang="en-US" altLang="en-US" sz="2800" smtClean="0"/>
              <a:t>Something else.</a:t>
            </a:r>
          </a:p>
          <a:p>
            <a:pPr marL="609600" indent="-609600" eaLnBrk="1" hangingPunct="1"/>
            <a:endParaRPr lang="en-US" altLang="en-US" smtClean="0"/>
          </a:p>
        </p:txBody>
      </p:sp>
      <p:sp>
        <p:nvSpPr>
          <p:cNvPr id="51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A4AD01E-4DB6-41F1-AF10-62CE1246F2C0}" type="slidenum">
              <a:rPr lang="en-US" altLang="en-US"/>
              <a:pPr eaLnBrk="1" hangingPunct="1"/>
              <a:t>4</a:t>
            </a:fld>
            <a:endParaRPr lang="en-US"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Content Placeholder 3" descr="ScreenHunter_07 Jun. 25 16.56.g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6513" y="146050"/>
            <a:ext cx="8878887" cy="6667500"/>
          </a:xfrm>
        </p:spPr>
      </p:pic>
      <p:sp>
        <p:nvSpPr>
          <p:cNvPr id="614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01AA070-5C87-42C3-9459-F8848A673A14}" type="slidenum">
              <a:rPr lang="en-US" altLang="en-US"/>
              <a:pPr eaLnBrk="1" hangingPunct="1"/>
              <a:t>5</a:t>
            </a:fld>
            <a:endParaRPr lang="en-US" altLang="en-US"/>
          </a:p>
        </p:txBody>
      </p:sp>
      <p:pic>
        <p:nvPicPr>
          <p:cNvPr id="6148" name="Picture 4" descr="redstart_cr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971800"/>
            <a:ext cx="3124200" cy="280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Content Placeholder 3" descr="ScreenHunter_08 Jun. 25 16.57.g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07950" y="152400"/>
            <a:ext cx="8807450" cy="6569075"/>
          </a:xfrm>
        </p:spPr>
      </p:pic>
      <p:sp>
        <p:nvSpPr>
          <p:cNvPr id="717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DEACCC5-4E6D-4529-AECC-B592212C5505}" type="slidenum">
              <a:rPr lang="en-US" altLang="en-US"/>
              <a:pPr eaLnBrk="1" hangingPunct="1"/>
              <a:t>6</a:t>
            </a:fld>
            <a:endParaRPr lang="en-US"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447800" y="32004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195" name="Text Box 3"/>
          <p:cNvSpPr txBox="1">
            <a:spLocks noChangeArrowheads="1"/>
          </p:cNvSpPr>
          <p:nvPr/>
        </p:nvSpPr>
        <p:spPr bwMode="auto">
          <a:xfrm>
            <a:off x="5851525" y="33528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196" name="Text Box 4"/>
          <p:cNvSpPr txBox="1">
            <a:spLocks noChangeArrowheads="1"/>
          </p:cNvSpPr>
          <p:nvPr/>
        </p:nvSpPr>
        <p:spPr bwMode="auto">
          <a:xfrm>
            <a:off x="2422525" y="6056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197" name="Text Box 5"/>
          <p:cNvSpPr txBox="1">
            <a:spLocks noChangeArrowheads="1"/>
          </p:cNvSpPr>
          <p:nvPr/>
        </p:nvSpPr>
        <p:spPr bwMode="auto">
          <a:xfrm>
            <a:off x="1355725" y="17668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198" name="Text Box 6"/>
          <p:cNvSpPr txBox="1">
            <a:spLocks noChangeArrowheads="1"/>
          </p:cNvSpPr>
          <p:nvPr/>
        </p:nvSpPr>
        <p:spPr bwMode="auto">
          <a:xfrm>
            <a:off x="7423150" y="21113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199" name="Text Box 7"/>
          <p:cNvSpPr txBox="1">
            <a:spLocks noChangeArrowheads="1"/>
          </p:cNvSpPr>
          <p:nvPr/>
        </p:nvSpPr>
        <p:spPr bwMode="auto">
          <a:xfrm>
            <a:off x="822325" y="5699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200" name="Text Box 8"/>
          <p:cNvSpPr txBox="1">
            <a:spLocks noChangeArrowheads="1"/>
          </p:cNvSpPr>
          <p:nvPr/>
        </p:nvSpPr>
        <p:spPr bwMode="auto">
          <a:xfrm>
            <a:off x="304800" y="487363"/>
            <a:ext cx="8382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a:t>The food web Paul created for the habitat looked like this. </a:t>
            </a:r>
          </a:p>
        </p:txBody>
      </p:sp>
      <p:sp>
        <p:nvSpPr>
          <p:cNvPr id="8201" name="Text Box 9"/>
          <p:cNvSpPr txBox="1">
            <a:spLocks noChangeArrowheads="1"/>
          </p:cNvSpPr>
          <p:nvPr/>
        </p:nvSpPr>
        <p:spPr bwMode="auto">
          <a:xfrm>
            <a:off x="2209800" y="6019800"/>
            <a:ext cx="5986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t>Where should coyotes and hawks fit in?</a:t>
            </a:r>
          </a:p>
        </p:txBody>
      </p:sp>
      <p:sp>
        <p:nvSpPr>
          <p:cNvPr id="8202" name="Text Box 10"/>
          <p:cNvSpPr txBox="1">
            <a:spLocks noChangeArrowheads="1"/>
          </p:cNvSpPr>
          <p:nvPr/>
        </p:nvSpPr>
        <p:spPr bwMode="auto">
          <a:xfrm>
            <a:off x="7283450" y="1727200"/>
            <a:ext cx="14128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solidFill>
                  <a:srgbClr val="FF0000"/>
                </a:solidFill>
              </a:rPr>
              <a:t>Coyotes ?</a:t>
            </a:r>
          </a:p>
          <a:p>
            <a:pPr eaLnBrk="1" hangingPunct="1"/>
            <a:endParaRPr lang="en-US" altLang="en-US" sz="2000" b="1">
              <a:solidFill>
                <a:srgbClr val="FF0000"/>
              </a:solidFill>
            </a:endParaRPr>
          </a:p>
          <a:p>
            <a:pPr eaLnBrk="1" hangingPunct="1"/>
            <a:r>
              <a:rPr lang="en-US" altLang="en-US" sz="2000" b="1">
                <a:solidFill>
                  <a:srgbClr val="FF0000"/>
                </a:solidFill>
              </a:rPr>
              <a:t>Hawks?</a:t>
            </a:r>
          </a:p>
        </p:txBody>
      </p:sp>
      <p:sp>
        <p:nvSpPr>
          <p:cNvPr id="8203" name="Text Box 11"/>
          <p:cNvSpPr txBox="1">
            <a:spLocks noChangeArrowheads="1"/>
          </p:cNvSpPr>
          <p:nvPr/>
        </p:nvSpPr>
        <p:spPr bwMode="auto">
          <a:xfrm>
            <a:off x="2209800" y="2949575"/>
            <a:ext cx="86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Moose</a:t>
            </a:r>
          </a:p>
        </p:txBody>
      </p:sp>
      <p:sp>
        <p:nvSpPr>
          <p:cNvPr id="8204" name="Text Box 12"/>
          <p:cNvSpPr txBox="1">
            <a:spLocks noChangeArrowheads="1"/>
          </p:cNvSpPr>
          <p:nvPr/>
        </p:nvSpPr>
        <p:spPr bwMode="auto">
          <a:xfrm>
            <a:off x="4953000" y="2909888"/>
            <a:ext cx="501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Elk</a:t>
            </a:r>
          </a:p>
        </p:txBody>
      </p:sp>
      <p:sp>
        <p:nvSpPr>
          <p:cNvPr id="8205" name="Text Box 13"/>
          <p:cNvSpPr txBox="1">
            <a:spLocks noChangeArrowheads="1"/>
          </p:cNvSpPr>
          <p:nvPr/>
        </p:nvSpPr>
        <p:spPr bwMode="auto">
          <a:xfrm>
            <a:off x="1127125" y="4205288"/>
            <a:ext cx="1212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Songbirds</a:t>
            </a:r>
          </a:p>
        </p:txBody>
      </p:sp>
      <p:sp>
        <p:nvSpPr>
          <p:cNvPr id="8206" name="Text Box 14"/>
          <p:cNvSpPr txBox="1">
            <a:spLocks noChangeArrowheads="1"/>
          </p:cNvSpPr>
          <p:nvPr/>
        </p:nvSpPr>
        <p:spPr bwMode="auto">
          <a:xfrm>
            <a:off x="3429000" y="4205288"/>
            <a:ext cx="1492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Willow Trees</a:t>
            </a:r>
          </a:p>
        </p:txBody>
      </p:sp>
      <p:sp>
        <p:nvSpPr>
          <p:cNvPr id="8207" name="Line 15"/>
          <p:cNvSpPr>
            <a:spLocks noChangeShapeType="1"/>
          </p:cNvSpPr>
          <p:nvPr/>
        </p:nvSpPr>
        <p:spPr bwMode="auto">
          <a:xfrm rot="10626886">
            <a:off x="2743200" y="3330575"/>
            <a:ext cx="152400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08" name="Line 16"/>
          <p:cNvSpPr>
            <a:spLocks noChangeShapeType="1"/>
          </p:cNvSpPr>
          <p:nvPr/>
        </p:nvSpPr>
        <p:spPr bwMode="auto">
          <a:xfrm rot="10176967" flipH="1">
            <a:off x="4648200" y="3254375"/>
            <a:ext cx="53340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09" name="Text Box 17"/>
          <p:cNvSpPr txBox="1">
            <a:spLocks noChangeArrowheads="1"/>
          </p:cNvSpPr>
          <p:nvPr/>
        </p:nvSpPr>
        <p:spPr bwMode="auto">
          <a:xfrm>
            <a:off x="1355725" y="5272088"/>
            <a:ext cx="908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Insects</a:t>
            </a:r>
          </a:p>
        </p:txBody>
      </p:sp>
      <p:sp>
        <p:nvSpPr>
          <p:cNvPr id="8210" name="Text Box 18"/>
          <p:cNvSpPr txBox="1">
            <a:spLocks noChangeArrowheads="1"/>
          </p:cNvSpPr>
          <p:nvPr/>
        </p:nvSpPr>
        <p:spPr bwMode="auto">
          <a:xfrm>
            <a:off x="6384925" y="2909888"/>
            <a:ext cx="1238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Mule Deer</a:t>
            </a:r>
          </a:p>
        </p:txBody>
      </p:sp>
      <p:sp>
        <p:nvSpPr>
          <p:cNvPr id="8211" name="Text Box 19"/>
          <p:cNvSpPr txBox="1">
            <a:spLocks noChangeArrowheads="1"/>
          </p:cNvSpPr>
          <p:nvPr/>
        </p:nvSpPr>
        <p:spPr bwMode="auto">
          <a:xfrm>
            <a:off x="5394325" y="4168775"/>
            <a:ext cx="831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Aspen</a:t>
            </a:r>
          </a:p>
        </p:txBody>
      </p:sp>
      <p:sp>
        <p:nvSpPr>
          <p:cNvPr id="8212" name="Line 20"/>
          <p:cNvSpPr>
            <a:spLocks noChangeShapeType="1"/>
          </p:cNvSpPr>
          <p:nvPr/>
        </p:nvSpPr>
        <p:spPr bwMode="auto">
          <a:xfrm rot="10800000">
            <a:off x="2743200" y="3330575"/>
            <a:ext cx="28194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13" name="Line 21"/>
          <p:cNvSpPr>
            <a:spLocks noChangeShapeType="1"/>
          </p:cNvSpPr>
          <p:nvPr/>
        </p:nvSpPr>
        <p:spPr bwMode="auto">
          <a:xfrm rot="10800000">
            <a:off x="5181600" y="3254375"/>
            <a:ext cx="68580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14" name="Text Box 22"/>
          <p:cNvSpPr txBox="1">
            <a:spLocks noChangeArrowheads="1"/>
          </p:cNvSpPr>
          <p:nvPr/>
        </p:nvSpPr>
        <p:spPr bwMode="auto">
          <a:xfrm>
            <a:off x="3870325" y="5272088"/>
            <a:ext cx="908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Beaver</a:t>
            </a:r>
          </a:p>
        </p:txBody>
      </p:sp>
      <p:sp>
        <p:nvSpPr>
          <p:cNvPr id="8215" name="Line 23"/>
          <p:cNvSpPr>
            <a:spLocks noChangeShapeType="1"/>
          </p:cNvSpPr>
          <p:nvPr/>
        </p:nvSpPr>
        <p:spPr bwMode="auto">
          <a:xfrm rot="10800000" flipV="1">
            <a:off x="4419600" y="4549775"/>
            <a:ext cx="12954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16" name="Line 24"/>
          <p:cNvSpPr>
            <a:spLocks noChangeShapeType="1"/>
          </p:cNvSpPr>
          <p:nvPr/>
        </p:nvSpPr>
        <p:spPr bwMode="auto">
          <a:xfrm rot="10800000" flipH="1" flipV="1">
            <a:off x="4191000" y="4549775"/>
            <a:ext cx="1524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17" name="Line 25"/>
          <p:cNvSpPr>
            <a:spLocks noChangeShapeType="1"/>
          </p:cNvSpPr>
          <p:nvPr/>
        </p:nvSpPr>
        <p:spPr bwMode="auto">
          <a:xfrm flipH="1">
            <a:off x="2209800" y="4625975"/>
            <a:ext cx="12192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18" name="Line 26"/>
          <p:cNvSpPr>
            <a:spLocks noChangeShapeType="1"/>
          </p:cNvSpPr>
          <p:nvPr/>
        </p:nvSpPr>
        <p:spPr bwMode="auto">
          <a:xfrm rot="10800000">
            <a:off x="1676400" y="4549775"/>
            <a:ext cx="762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19" name="Text Box 27"/>
          <p:cNvSpPr txBox="1">
            <a:spLocks noChangeArrowheads="1"/>
          </p:cNvSpPr>
          <p:nvPr/>
        </p:nvSpPr>
        <p:spPr bwMode="auto">
          <a:xfrm>
            <a:off x="3260725" y="1789113"/>
            <a:ext cx="1035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Grasses</a:t>
            </a:r>
          </a:p>
        </p:txBody>
      </p:sp>
      <p:sp>
        <p:nvSpPr>
          <p:cNvPr id="8220" name="Text Box 28"/>
          <p:cNvSpPr txBox="1">
            <a:spLocks noChangeArrowheads="1"/>
          </p:cNvSpPr>
          <p:nvPr/>
        </p:nvSpPr>
        <p:spPr bwMode="auto">
          <a:xfrm>
            <a:off x="822325" y="2093913"/>
            <a:ext cx="958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Rabbits</a:t>
            </a:r>
          </a:p>
        </p:txBody>
      </p:sp>
      <p:sp>
        <p:nvSpPr>
          <p:cNvPr id="8221" name="Line 29"/>
          <p:cNvSpPr>
            <a:spLocks noChangeShapeType="1"/>
          </p:cNvSpPr>
          <p:nvPr/>
        </p:nvSpPr>
        <p:spPr bwMode="auto">
          <a:xfrm rot="-1223243" flipH="1" flipV="1">
            <a:off x="1905000" y="2057400"/>
            <a:ext cx="13716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22" name="Line 30"/>
          <p:cNvSpPr>
            <a:spLocks noChangeShapeType="1"/>
          </p:cNvSpPr>
          <p:nvPr/>
        </p:nvSpPr>
        <p:spPr bwMode="auto">
          <a:xfrm rot="10800000" flipH="1" flipV="1">
            <a:off x="4038600" y="2209800"/>
            <a:ext cx="11430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23" name="Line 31"/>
          <p:cNvSpPr>
            <a:spLocks noChangeShapeType="1"/>
          </p:cNvSpPr>
          <p:nvPr/>
        </p:nvSpPr>
        <p:spPr bwMode="auto">
          <a:xfrm rot="10800000" flipH="1" flipV="1">
            <a:off x="4191000" y="2133600"/>
            <a:ext cx="26670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8224" name="Group 32"/>
          <p:cNvGrpSpPr>
            <a:grpSpLocks/>
          </p:cNvGrpSpPr>
          <p:nvPr/>
        </p:nvGrpSpPr>
        <p:grpSpPr bwMode="auto">
          <a:xfrm>
            <a:off x="1752600" y="5410200"/>
            <a:ext cx="533400" cy="304800"/>
            <a:chOff x="3168" y="3120"/>
            <a:chExt cx="336" cy="192"/>
          </a:xfrm>
        </p:grpSpPr>
        <p:cxnSp>
          <p:nvCxnSpPr>
            <p:cNvPr id="8226" name="AutoShape 33"/>
            <p:cNvCxnSpPr>
              <a:cxnSpLocks noChangeShapeType="1"/>
            </p:cNvCxnSpPr>
            <p:nvPr/>
          </p:nvCxnSpPr>
          <p:spPr bwMode="auto">
            <a:xfrm flipV="1">
              <a:off x="3168" y="3120"/>
              <a:ext cx="336" cy="192"/>
            </a:xfrm>
            <a:prstGeom prst="bentConnector3">
              <a:avLst>
                <a:gd name="adj1" fmla="val 13244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8227" name="Line 34"/>
            <p:cNvSpPr>
              <a:spLocks noChangeShapeType="1"/>
            </p:cNvSpPr>
            <p:nvPr/>
          </p:nvSpPr>
          <p:spPr bwMode="auto">
            <a:xfrm flipV="1">
              <a:off x="3168" y="32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225" name="Slide Number Placeholder 3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8453818-27F7-4BA3-B846-8AFCC4C17DD5}" type="slidenum">
              <a:rPr lang="en-US" altLang="en-US"/>
              <a:pPr eaLnBrk="1" hangingPunct="1"/>
              <a:t>7</a:t>
            </a:fld>
            <a:endParaRPr lang="en-US"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3960813" y="2954338"/>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Moose</a:t>
            </a:r>
          </a:p>
        </p:txBody>
      </p:sp>
      <p:sp>
        <p:nvSpPr>
          <p:cNvPr id="9219" name="Text Box 3"/>
          <p:cNvSpPr txBox="1">
            <a:spLocks noChangeArrowheads="1"/>
          </p:cNvSpPr>
          <p:nvPr/>
        </p:nvSpPr>
        <p:spPr bwMode="auto">
          <a:xfrm>
            <a:off x="3097213" y="4886325"/>
            <a:ext cx="908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Insects</a:t>
            </a:r>
          </a:p>
        </p:txBody>
      </p:sp>
      <p:sp>
        <p:nvSpPr>
          <p:cNvPr id="9220" name="Text Box 4"/>
          <p:cNvSpPr txBox="1">
            <a:spLocks noChangeArrowheads="1"/>
          </p:cNvSpPr>
          <p:nvPr/>
        </p:nvSpPr>
        <p:spPr bwMode="auto">
          <a:xfrm>
            <a:off x="2417763" y="5880100"/>
            <a:ext cx="86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rPr>
              <a:t>Hawks</a:t>
            </a:r>
          </a:p>
        </p:txBody>
      </p:sp>
      <p:sp>
        <p:nvSpPr>
          <p:cNvPr id="9221" name="Line 5"/>
          <p:cNvSpPr>
            <a:spLocks noChangeShapeType="1"/>
          </p:cNvSpPr>
          <p:nvPr/>
        </p:nvSpPr>
        <p:spPr bwMode="auto">
          <a:xfrm rot="10800000">
            <a:off x="4221163" y="3271838"/>
            <a:ext cx="1319212" cy="7604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2" name="Line 6"/>
          <p:cNvSpPr>
            <a:spLocks noChangeShapeType="1"/>
          </p:cNvSpPr>
          <p:nvPr/>
        </p:nvSpPr>
        <p:spPr bwMode="auto">
          <a:xfrm rot="10619933" flipH="1">
            <a:off x="5868988" y="3208338"/>
            <a:ext cx="461962" cy="7604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3" name="Line 7"/>
          <p:cNvSpPr>
            <a:spLocks noChangeShapeType="1"/>
          </p:cNvSpPr>
          <p:nvPr/>
        </p:nvSpPr>
        <p:spPr bwMode="auto">
          <a:xfrm rot="10800000">
            <a:off x="4221163" y="3271838"/>
            <a:ext cx="2438400" cy="6969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4" name="Line 8"/>
          <p:cNvSpPr>
            <a:spLocks noChangeShapeType="1"/>
          </p:cNvSpPr>
          <p:nvPr/>
        </p:nvSpPr>
        <p:spPr bwMode="auto">
          <a:xfrm rot="10800000">
            <a:off x="6330950" y="3208338"/>
            <a:ext cx="592138" cy="7604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5" name="Line 9"/>
          <p:cNvSpPr>
            <a:spLocks noChangeShapeType="1"/>
          </p:cNvSpPr>
          <p:nvPr/>
        </p:nvSpPr>
        <p:spPr bwMode="auto">
          <a:xfrm rot="10800000" flipV="1">
            <a:off x="5672138" y="4284663"/>
            <a:ext cx="1119187" cy="635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6" name="Line 10"/>
          <p:cNvSpPr>
            <a:spLocks noChangeShapeType="1"/>
          </p:cNvSpPr>
          <p:nvPr/>
        </p:nvSpPr>
        <p:spPr bwMode="auto">
          <a:xfrm rot="10800000" flipH="1" flipV="1">
            <a:off x="5473700" y="4284663"/>
            <a:ext cx="131763" cy="635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7" name="Line 11"/>
          <p:cNvSpPr>
            <a:spLocks noChangeShapeType="1"/>
          </p:cNvSpPr>
          <p:nvPr/>
        </p:nvSpPr>
        <p:spPr bwMode="auto">
          <a:xfrm flipH="1">
            <a:off x="3760788" y="4348163"/>
            <a:ext cx="1054100" cy="6334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8" name="Line 12"/>
          <p:cNvSpPr>
            <a:spLocks noChangeShapeType="1"/>
          </p:cNvSpPr>
          <p:nvPr/>
        </p:nvSpPr>
        <p:spPr bwMode="auto">
          <a:xfrm rot="-10577791">
            <a:off x="3298825" y="4284663"/>
            <a:ext cx="66675" cy="635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9" name="Line 13"/>
          <p:cNvSpPr>
            <a:spLocks noChangeShapeType="1"/>
          </p:cNvSpPr>
          <p:nvPr/>
        </p:nvSpPr>
        <p:spPr bwMode="auto">
          <a:xfrm rot="10800000" flipV="1">
            <a:off x="3497263" y="2212975"/>
            <a:ext cx="1185862" cy="1889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0" name="Line 14"/>
          <p:cNvSpPr>
            <a:spLocks noChangeShapeType="1"/>
          </p:cNvSpPr>
          <p:nvPr/>
        </p:nvSpPr>
        <p:spPr bwMode="auto">
          <a:xfrm rot="10800000" flipH="1" flipV="1">
            <a:off x="5341938" y="2338388"/>
            <a:ext cx="989012" cy="5715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1" name="Line 15"/>
          <p:cNvSpPr>
            <a:spLocks noChangeShapeType="1"/>
          </p:cNvSpPr>
          <p:nvPr/>
        </p:nvSpPr>
        <p:spPr bwMode="auto">
          <a:xfrm rot="10800000" flipH="1" flipV="1">
            <a:off x="5473700" y="2274888"/>
            <a:ext cx="2306638" cy="6985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2" name="Line 16"/>
          <p:cNvSpPr>
            <a:spLocks noChangeShapeType="1"/>
          </p:cNvSpPr>
          <p:nvPr/>
        </p:nvSpPr>
        <p:spPr bwMode="auto">
          <a:xfrm rot="10800000" flipV="1">
            <a:off x="2838450" y="4383088"/>
            <a:ext cx="247650" cy="153987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3" name="Line 17"/>
          <p:cNvSpPr>
            <a:spLocks noChangeShapeType="1"/>
          </p:cNvSpPr>
          <p:nvPr/>
        </p:nvSpPr>
        <p:spPr bwMode="auto">
          <a:xfrm rot="10800000" flipV="1">
            <a:off x="2589213" y="2601913"/>
            <a:ext cx="249237" cy="324008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4" name="Text Box 18"/>
          <p:cNvSpPr txBox="1">
            <a:spLocks noChangeArrowheads="1"/>
          </p:cNvSpPr>
          <p:nvPr/>
        </p:nvSpPr>
        <p:spPr bwMode="auto">
          <a:xfrm>
            <a:off x="6132513" y="2921000"/>
            <a:ext cx="501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Elk</a:t>
            </a:r>
          </a:p>
        </p:txBody>
      </p:sp>
      <p:sp>
        <p:nvSpPr>
          <p:cNvPr id="9235" name="Text Box 19"/>
          <p:cNvSpPr txBox="1">
            <a:spLocks noChangeArrowheads="1"/>
          </p:cNvSpPr>
          <p:nvPr/>
        </p:nvSpPr>
        <p:spPr bwMode="auto">
          <a:xfrm>
            <a:off x="2824163" y="4000500"/>
            <a:ext cx="1212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Songbirds</a:t>
            </a:r>
          </a:p>
        </p:txBody>
      </p:sp>
      <p:sp>
        <p:nvSpPr>
          <p:cNvPr id="9236" name="Text Box 20"/>
          <p:cNvSpPr txBox="1">
            <a:spLocks noChangeArrowheads="1"/>
          </p:cNvSpPr>
          <p:nvPr/>
        </p:nvSpPr>
        <p:spPr bwMode="auto">
          <a:xfrm>
            <a:off x="4814888" y="4000500"/>
            <a:ext cx="1492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Willow Trees</a:t>
            </a:r>
          </a:p>
        </p:txBody>
      </p:sp>
      <p:sp>
        <p:nvSpPr>
          <p:cNvPr id="9237" name="Text Box 21"/>
          <p:cNvSpPr txBox="1">
            <a:spLocks noChangeArrowheads="1"/>
          </p:cNvSpPr>
          <p:nvPr/>
        </p:nvSpPr>
        <p:spPr bwMode="auto">
          <a:xfrm>
            <a:off x="7370763" y="2921000"/>
            <a:ext cx="12398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Mule Deer</a:t>
            </a:r>
          </a:p>
        </p:txBody>
      </p:sp>
      <p:sp>
        <p:nvSpPr>
          <p:cNvPr id="9238" name="Text Box 22"/>
          <p:cNvSpPr txBox="1">
            <a:spLocks noChangeArrowheads="1"/>
          </p:cNvSpPr>
          <p:nvPr/>
        </p:nvSpPr>
        <p:spPr bwMode="auto">
          <a:xfrm>
            <a:off x="6513513" y="3968750"/>
            <a:ext cx="831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Aspen</a:t>
            </a:r>
          </a:p>
        </p:txBody>
      </p:sp>
      <p:sp>
        <p:nvSpPr>
          <p:cNvPr id="9239" name="Text Box 23"/>
          <p:cNvSpPr txBox="1">
            <a:spLocks noChangeArrowheads="1"/>
          </p:cNvSpPr>
          <p:nvPr/>
        </p:nvSpPr>
        <p:spPr bwMode="auto">
          <a:xfrm>
            <a:off x="5195888" y="4886325"/>
            <a:ext cx="908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Beaver</a:t>
            </a:r>
          </a:p>
        </p:txBody>
      </p:sp>
      <p:sp>
        <p:nvSpPr>
          <p:cNvPr id="9240" name="Text Box 24"/>
          <p:cNvSpPr txBox="1">
            <a:spLocks noChangeArrowheads="1"/>
          </p:cNvSpPr>
          <p:nvPr/>
        </p:nvSpPr>
        <p:spPr bwMode="auto">
          <a:xfrm>
            <a:off x="4668838" y="1989138"/>
            <a:ext cx="1035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Grasses</a:t>
            </a:r>
          </a:p>
        </p:txBody>
      </p:sp>
      <p:sp>
        <p:nvSpPr>
          <p:cNvPr id="9241" name="Text Box 25"/>
          <p:cNvSpPr txBox="1">
            <a:spLocks noChangeArrowheads="1"/>
          </p:cNvSpPr>
          <p:nvPr/>
        </p:nvSpPr>
        <p:spPr bwMode="auto">
          <a:xfrm>
            <a:off x="2560638" y="2243138"/>
            <a:ext cx="958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Rabbits</a:t>
            </a:r>
          </a:p>
        </p:txBody>
      </p:sp>
      <p:sp>
        <p:nvSpPr>
          <p:cNvPr id="9242" name="Text Box 26"/>
          <p:cNvSpPr txBox="1">
            <a:spLocks noChangeArrowheads="1"/>
          </p:cNvSpPr>
          <p:nvPr/>
        </p:nvSpPr>
        <p:spPr bwMode="auto">
          <a:xfrm>
            <a:off x="2009775" y="1143000"/>
            <a:ext cx="2012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rPr>
              <a:t>Coyotes		</a:t>
            </a:r>
          </a:p>
        </p:txBody>
      </p:sp>
      <p:sp>
        <p:nvSpPr>
          <p:cNvPr id="9243" name="Line 27"/>
          <p:cNvSpPr>
            <a:spLocks noChangeShapeType="1"/>
          </p:cNvSpPr>
          <p:nvPr/>
        </p:nvSpPr>
        <p:spPr bwMode="auto">
          <a:xfrm rot="10645089">
            <a:off x="2838450" y="1628775"/>
            <a:ext cx="165100" cy="6477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9244" name="AutoShape 28"/>
          <p:cNvCxnSpPr>
            <a:cxnSpLocks noChangeShapeType="1"/>
          </p:cNvCxnSpPr>
          <p:nvPr/>
        </p:nvCxnSpPr>
        <p:spPr bwMode="auto">
          <a:xfrm flipV="1">
            <a:off x="3457575" y="5029200"/>
            <a:ext cx="533400" cy="304800"/>
          </a:xfrm>
          <a:prstGeom prst="bentConnector3">
            <a:avLst>
              <a:gd name="adj1" fmla="val 13244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9245" name="Line 29"/>
          <p:cNvSpPr>
            <a:spLocks noChangeShapeType="1"/>
          </p:cNvSpPr>
          <p:nvPr/>
        </p:nvSpPr>
        <p:spPr bwMode="auto">
          <a:xfrm flipV="1">
            <a:off x="3457575" y="51816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46" name="Slide Number Placeholder 30"/>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487262-5056-4EE4-831B-23069A804990}" type="slidenum">
              <a:rPr lang="en-US" altLang="en-US"/>
              <a:pPr eaLnBrk="1" hangingPunct="1"/>
              <a:t>8</a:t>
            </a:fld>
            <a:endParaRPr lang="en-US"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447800" y="32004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43" name="Text Box 3"/>
          <p:cNvSpPr txBox="1">
            <a:spLocks noChangeArrowheads="1"/>
          </p:cNvSpPr>
          <p:nvPr/>
        </p:nvSpPr>
        <p:spPr bwMode="auto">
          <a:xfrm>
            <a:off x="5851525" y="33528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44" name="Text Box 4"/>
          <p:cNvSpPr txBox="1">
            <a:spLocks noChangeArrowheads="1"/>
          </p:cNvSpPr>
          <p:nvPr/>
        </p:nvSpPr>
        <p:spPr bwMode="auto">
          <a:xfrm>
            <a:off x="2422525" y="6056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45" name="Text Box 5"/>
          <p:cNvSpPr txBox="1">
            <a:spLocks noChangeArrowheads="1"/>
          </p:cNvSpPr>
          <p:nvPr/>
        </p:nvSpPr>
        <p:spPr bwMode="auto">
          <a:xfrm>
            <a:off x="822325" y="5699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46" name="Text Box 7"/>
          <p:cNvSpPr txBox="1">
            <a:spLocks noChangeArrowheads="1"/>
          </p:cNvSpPr>
          <p:nvPr/>
        </p:nvSpPr>
        <p:spPr bwMode="auto">
          <a:xfrm>
            <a:off x="228600" y="61722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400"/>
          </a:p>
        </p:txBody>
      </p:sp>
      <p:sp>
        <p:nvSpPr>
          <p:cNvPr id="10247" name="Text Box 9"/>
          <p:cNvSpPr txBox="1">
            <a:spLocks noChangeArrowheads="1"/>
          </p:cNvSpPr>
          <p:nvPr/>
        </p:nvSpPr>
        <p:spPr bwMode="auto">
          <a:xfrm>
            <a:off x="4737100" y="3348038"/>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Moose</a:t>
            </a:r>
          </a:p>
        </p:txBody>
      </p:sp>
      <p:sp>
        <p:nvSpPr>
          <p:cNvPr id="10248" name="Text Box 10"/>
          <p:cNvSpPr txBox="1">
            <a:spLocks noChangeArrowheads="1"/>
          </p:cNvSpPr>
          <p:nvPr/>
        </p:nvSpPr>
        <p:spPr bwMode="auto">
          <a:xfrm>
            <a:off x="3989388" y="5048250"/>
            <a:ext cx="908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Insects</a:t>
            </a:r>
          </a:p>
        </p:txBody>
      </p:sp>
      <p:sp>
        <p:nvSpPr>
          <p:cNvPr id="10249" name="Text Box 11"/>
          <p:cNvSpPr txBox="1">
            <a:spLocks noChangeArrowheads="1"/>
          </p:cNvSpPr>
          <p:nvPr/>
        </p:nvSpPr>
        <p:spPr bwMode="auto">
          <a:xfrm>
            <a:off x="3402013" y="5922963"/>
            <a:ext cx="869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rPr>
              <a:t>Hawks</a:t>
            </a:r>
          </a:p>
        </p:txBody>
      </p:sp>
      <p:sp>
        <p:nvSpPr>
          <p:cNvPr id="10250" name="Line 12"/>
          <p:cNvSpPr>
            <a:spLocks noChangeShapeType="1"/>
          </p:cNvSpPr>
          <p:nvPr/>
        </p:nvSpPr>
        <p:spPr bwMode="auto">
          <a:xfrm rot="10800000">
            <a:off x="4962525" y="3627438"/>
            <a:ext cx="1143000" cy="6683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1" name="Line 13"/>
          <p:cNvSpPr>
            <a:spLocks noChangeShapeType="1"/>
          </p:cNvSpPr>
          <p:nvPr/>
        </p:nvSpPr>
        <p:spPr bwMode="auto">
          <a:xfrm rot="10619933" flipH="1">
            <a:off x="6389688" y="3570288"/>
            <a:ext cx="400050" cy="669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2" name="Line 14"/>
          <p:cNvSpPr>
            <a:spLocks noChangeShapeType="1"/>
          </p:cNvSpPr>
          <p:nvPr/>
        </p:nvSpPr>
        <p:spPr bwMode="auto">
          <a:xfrm rot="10800000">
            <a:off x="4962525" y="3627438"/>
            <a:ext cx="2111375" cy="612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3" name="Line 15"/>
          <p:cNvSpPr>
            <a:spLocks noChangeShapeType="1"/>
          </p:cNvSpPr>
          <p:nvPr/>
        </p:nvSpPr>
        <p:spPr bwMode="auto">
          <a:xfrm rot="10800000">
            <a:off x="6789738" y="3570288"/>
            <a:ext cx="512762" cy="669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4" name="Line 16"/>
          <p:cNvSpPr>
            <a:spLocks noChangeShapeType="1"/>
          </p:cNvSpPr>
          <p:nvPr/>
        </p:nvSpPr>
        <p:spPr bwMode="auto">
          <a:xfrm rot="10800000" flipV="1">
            <a:off x="6218238" y="4518025"/>
            <a:ext cx="969962" cy="5603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5" name="Line 17"/>
          <p:cNvSpPr>
            <a:spLocks noChangeShapeType="1"/>
          </p:cNvSpPr>
          <p:nvPr/>
        </p:nvSpPr>
        <p:spPr bwMode="auto">
          <a:xfrm rot="10800000" flipH="1" flipV="1">
            <a:off x="6046788" y="4518025"/>
            <a:ext cx="114300" cy="5603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6" name="Line 18"/>
          <p:cNvSpPr>
            <a:spLocks noChangeShapeType="1"/>
          </p:cNvSpPr>
          <p:nvPr/>
        </p:nvSpPr>
        <p:spPr bwMode="auto">
          <a:xfrm flipH="1">
            <a:off x="4564063" y="4575175"/>
            <a:ext cx="912812" cy="5572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7" name="Line 19"/>
          <p:cNvSpPr>
            <a:spLocks noChangeShapeType="1"/>
          </p:cNvSpPr>
          <p:nvPr/>
        </p:nvSpPr>
        <p:spPr bwMode="auto">
          <a:xfrm rot="-10577791">
            <a:off x="4164013" y="4518025"/>
            <a:ext cx="57150" cy="5603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8" name="Line 20"/>
          <p:cNvSpPr>
            <a:spLocks noChangeShapeType="1"/>
          </p:cNvSpPr>
          <p:nvPr/>
        </p:nvSpPr>
        <p:spPr bwMode="auto">
          <a:xfrm rot="10800000" flipV="1">
            <a:off x="4335463" y="2693988"/>
            <a:ext cx="1027112" cy="1666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9" name="Line 21"/>
          <p:cNvSpPr>
            <a:spLocks noChangeShapeType="1"/>
          </p:cNvSpPr>
          <p:nvPr/>
        </p:nvSpPr>
        <p:spPr bwMode="auto">
          <a:xfrm rot="10800000" flipH="1" flipV="1">
            <a:off x="5932488" y="2805113"/>
            <a:ext cx="857250" cy="5032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60" name="Line 22"/>
          <p:cNvSpPr>
            <a:spLocks noChangeShapeType="1"/>
          </p:cNvSpPr>
          <p:nvPr/>
        </p:nvSpPr>
        <p:spPr bwMode="auto">
          <a:xfrm rot="10800000" flipH="1" flipV="1">
            <a:off x="6046788" y="2749550"/>
            <a:ext cx="1997075" cy="614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61" name="Line 23"/>
          <p:cNvSpPr>
            <a:spLocks noChangeShapeType="1"/>
          </p:cNvSpPr>
          <p:nvPr/>
        </p:nvSpPr>
        <p:spPr bwMode="auto">
          <a:xfrm rot="10800000" flipV="1">
            <a:off x="3765550" y="4605338"/>
            <a:ext cx="214313" cy="135572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62" name="Line 24"/>
          <p:cNvSpPr>
            <a:spLocks noChangeShapeType="1"/>
          </p:cNvSpPr>
          <p:nvPr/>
        </p:nvSpPr>
        <p:spPr bwMode="auto">
          <a:xfrm rot="10800000" flipV="1">
            <a:off x="3549650" y="3036888"/>
            <a:ext cx="215900" cy="285273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63" name="Text Box 25"/>
          <p:cNvSpPr txBox="1">
            <a:spLocks noChangeArrowheads="1"/>
          </p:cNvSpPr>
          <p:nvPr/>
        </p:nvSpPr>
        <p:spPr bwMode="auto">
          <a:xfrm>
            <a:off x="6618288" y="3317875"/>
            <a:ext cx="501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Elk</a:t>
            </a:r>
          </a:p>
        </p:txBody>
      </p:sp>
      <p:sp>
        <p:nvSpPr>
          <p:cNvPr id="10264" name="Text Box 26"/>
          <p:cNvSpPr txBox="1">
            <a:spLocks noChangeArrowheads="1"/>
          </p:cNvSpPr>
          <p:nvPr/>
        </p:nvSpPr>
        <p:spPr bwMode="auto">
          <a:xfrm>
            <a:off x="3752850" y="4268788"/>
            <a:ext cx="1212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Songbirds</a:t>
            </a:r>
          </a:p>
        </p:txBody>
      </p:sp>
      <p:sp>
        <p:nvSpPr>
          <p:cNvPr id="10265" name="Text Box 27"/>
          <p:cNvSpPr txBox="1">
            <a:spLocks noChangeArrowheads="1"/>
          </p:cNvSpPr>
          <p:nvPr/>
        </p:nvSpPr>
        <p:spPr bwMode="auto">
          <a:xfrm>
            <a:off x="5476875" y="4268788"/>
            <a:ext cx="1492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Willow Trees</a:t>
            </a:r>
          </a:p>
        </p:txBody>
      </p:sp>
      <p:sp>
        <p:nvSpPr>
          <p:cNvPr id="10266" name="Text Box 28"/>
          <p:cNvSpPr txBox="1">
            <a:spLocks noChangeArrowheads="1"/>
          </p:cNvSpPr>
          <p:nvPr/>
        </p:nvSpPr>
        <p:spPr bwMode="auto">
          <a:xfrm>
            <a:off x="7689850" y="3317875"/>
            <a:ext cx="1238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Mule Deer</a:t>
            </a:r>
          </a:p>
        </p:txBody>
      </p:sp>
      <p:sp>
        <p:nvSpPr>
          <p:cNvPr id="10267" name="Text Box 29"/>
          <p:cNvSpPr txBox="1">
            <a:spLocks noChangeArrowheads="1"/>
          </p:cNvSpPr>
          <p:nvPr/>
        </p:nvSpPr>
        <p:spPr bwMode="auto">
          <a:xfrm>
            <a:off x="6946900" y="4240213"/>
            <a:ext cx="831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Aspen</a:t>
            </a:r>
          </a:p>
        </p:txBody>
      </p:sp>
      <p:sp>
        <p:nvSpPr>
          <p:cNvPr id="10268" name="Text Box 30"/>
          <p:cNvSpPr txBox="1">
            <a:spLocks noChangeArrowheads="1"/>
          </p:cNvSpPr>
          <p:nvPr/>
        </p:nvSpPr>
        <p:spPr bwMode="auto">
          <a:xfrm>
            <a:off x="5807075" y="5048250"/>
            <a:ext cx="908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Beaver</a:t>
            </a:r>
          </a:p>
        </p:txBody>
      </p:sp>
      <p:sp>
        <p:nvSpPr>
          <p:cNvPr id="10269" name="Text Box 31"/>
          <p:cNvSpPr txBox="1">
            <a:spLocks noChangeArrowheads="1"/>
          </p:cNvSpPr>
          <p:nvPr/>
        </p:nvSpPr>
        <p:spPr bwMode="auto">
          <a:xfrm>
            <a:off x="5349875" y="2497138"/>
            <a:ext cx="1035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Grasses</a:t>
            </a:r>
          </a:p>
        </p:txBody>
      </p:sp>
      <p:sp>
        <p:nvSpPr>
          <p:cNvPr id="10270" name="Text Box 32"/>
          <p:cNvSpPr txBox="1">
            <a:spLocks noChangeArrowheads="1"/>
          </p:cNvSpPr>
          <p:nvPr/>
        </p:nvSpPr>
        <p:spPr bwMode="auto">
          <a:xfrm>
            <a:off x="3524250" y="2720975"/>
            <a:ext cx="958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Rabbits</a:t>
            </a:r>
          </a:p>
        </p:txBody>
      </p:sp>
      <p:sp>
        <p:nvSpPr>
          <p:cNvPr id="10271" name="Text Box 33"/>
          <p:cNvSpPr txBox="1">
            <a:spLocks noChangeArrowheads="1"/>
          </p:cNvSpPr>
          <p:nvPr/>
        </p:nvSpPr>
        <p:spPr bwMode="auto">
          <a:xfrm>
            <a:off x="3048000" y="1752600"/>
            <a:ext cx="2012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rPr>
              <a:t>Coyotes		</a:t>
            </a:r>
          </a:p>
        </p:txBody>
      </p:sp>
      <p:sp>
        <p:nvSpPr>
          <p:cNvPr id="10272" name="Line 34"/>
          <p:cNvSpPr>
            <a:spLocks noChangeShapeType="1"/>
          </p:cNvSpPr>
          <p:nvPr/>
        </p:nvSpPr>
        <p:spPr bwMode="auto">
          <a:xfrm rot="10800000">
            <a:off x="3765550" y="2179638"/>
            <a:ext cx="142875" cy="5715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10273" name="AutoShape 35"/>
          <p:cNvCxnSpPr>
            <a:cxnSpLocks noChangeShapeType="1"/>
          </p:cNvCxnSpPr>
          <p:nvPr/>
        </p:nvCxnSpPr>
        <p:spPr bwMode="auto">
          <a:xfrm flipV="1">
            <a:off x="4302125" y="5173663"/>
            <a:ext cx="461963" cy="268287"/>
          </a:xfrm>
          <a:prstGeom prst="bentConnector3">
            <a:avLst>
              <a:gd name="adj1" fmla="val 13244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10274" name="Line 36"/>
          <p:cNvSpPr>
            <a:spLocks noChangeShapeType="1"/>
          </p:cNvSpPr>
          <p:nvPr/>
        </p:nvSpPr>
        <p:spPr bwMode="auto">
          <a:xfrm flipV="1">
            <a:off x="4302125" y="5308600"/>
            <a:ext cx="0" cy="1333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5" name="Slide Number Placeholder 3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2A36E8-9B15-4083-A6CB-4A88D116BC50}" type="slidenum">
              <a:rPr lang="en-US" altLang="en-US"/>
              <a:pPr eaLnBrk="1" hangingPunct="1"/>
              <a:t>9</a:t>
            </a:fld>
            <a:endParaRPr lang="en-US" altLang="en-US"/>
          </a:p>
        </p:txBody>
      </p:sp>
      <p:sp>
        <p:nvSpPr>
          <p:cNvPr id="10276" name="Rectangle 38"/>
          <p:cNvSpPr>
            <a:spLocks noGrp="1" noChangeArrowheads="1"/>
          </p:cNvSpPr>
          <p:nvPr>
            <p:ph type="title" idx="4294967295"/>
          </p:nvPr>
        </p:nvSpPr>
        <p:spPr>
          <a:xfrm>
            <a:off x="228600" y="381000"/>
            <a:ext cx="8686800" cy="1143000"/>
          </a:xfrm>
        </p:spPr>
        <p:txBody>
          <a:bodyPr/>
          <a:lstStyle/>
          <a:p>
            <a:pPr algn="l"/>
            <a:r>
              <a:rPr lang="en-US" altLang="en-US" sz="3200" b="1" smtClean="0">
                <a:solidFill>
                  <a:schemeClr val="tx1"/>
                </a:solidFill>
              </a:rPr>
              <a:t>2: At what trophic level are songbirds?</a:t>
            </a:r>
          </a:p>
        </p:txBody>
      </p:sp>
      <p:sp>
        <p:nvSpPr>
          <p:cNvPr id="10277" name="Rectangle 39"/>
          <p:cNvSpPr>
            <a:spLocks noGrp="1" noChangeArrowheads="1"/>
          </p:cNvSpPr>
          <p:nvPr>
            <p:ph type="body" idx="4294967295"/>
          </p:nvPr>
        </p:nvSpPr>
        <p:spPr>
          <a:xfrm>
            <a:off x="228600" y="1600200"/>
            <a:ext cx="2895600" cy="4525963"/>
          </a:xfrm>
        </p:spPr>
        <p:txBody>
          <a:bodyPr/>
          <a:lstStyle/>
          <a:p>
            <a:pPr marL="609600" indent="-609600">
              <a:buFontTx/>
              <a:buAutoNum type="alphaUcPeriod"/>
            </a:pPr>
            <a:r>
              <a:rPr lang="en-US" altLang="en-US" sz="2800" smtClean="0"/>
              <a:t>Primary Consumer</a:t>
            </a:r>
          </a:p>
          <a:p>
            <a:pPr marL="609600" indent="-609600">
              <a:buFontTx/>
              <a:buAutoNum type="alphaUcPeriod"/>
            </a:pPr>
            <a:r>
              <a:rPr lang="en-US" altLang="en-US" sz="2800" smtClean="0"/>
              <a:t>Secondary Consumer</a:t>
            </a:r>
          </a:p>
          <a:p>
            <a:pPr marL="609600" indent="-609600">
              <a:buFontTx/>
              <a:buAutoNum type="alphaUcPeriod"/>
            </a:pPr>
            <a:r>
              <a:rPr lang="en-US" altLang="en-US" sz="2800" smtClean="0"/>
              <a:t>Primary Producer</a:t>
            </a:r>
          </a:p>
          <a:p>
            <a:pPr marL="609600" indent="-609600">
              <a:buFontTx/>
              <a:buAutoNum type="alphaUcPeriod"/>
            </a:pPr>
            <a:r>
              <a:rPr lang="en-US" altLang="en-US" sz="2800" smtClean="0"/>
              <a:t>Secondary Producer</a:t>
            </a:r>
          </a:p>
        </p:txBody>
      </p:sp>
      <p:cxnSp>
        <p:nvCxnSpPr>
          <p:cNvPr id="40" name="Straight Arrow Connector 39"/>
          <p:cNvCxnSpPr>
            <a:stCxn id="10266" idx="0"/>
          </p:cNvCxnSpPr>
          <p:nvPr/>
        </p:nvCxnSpPr>
        <p:spPr>
          <a:xfrm flipH="1" flipV="1">
            <a:off x="4191000" y="1905000"/>
            <a:ext cx="4117975" cy="14128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3365</TotalTime>
  <Words>1298</Words>
  <Application>Microsoft Office PowerPoint</Application>
  <PresentationFormat>On-screen Show (4:3)</PresentationFormat>
  <Paragraphs>294</Paragraphs>
  <Slides>32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Default Design</vt:lpstr>
      <vt:lpstr>Who Set the Moose Loose?</vt:lpstr>
      <vt:lpstr>PowerPoint Presentation</vt:lpstr>
      <vt:lpstr>PowerPoint Presentation</vt:lpstr>
      <vt:lpstr>1:  What do you think Paul will find are the aspects of the ecosystem that most strongly affect the diversity of bird species found there?</vt:lpstr>
      <vt:lpstr>PowerPoint Presentation</vt:lpstr>
      <vt:lpstr>PowerPoint Presentation</vt:lpstr>
      <vt:lpstr>PowerPoint Presentation</vt:lpstr>
      <vt:lpstr>PowerPoint Presentation</vt:lpstr>
      <vt:lpstr>2: At what trophic level are songbirds?</vt:lpstr>
      <vt:lpstr>3: What other organisms share a trophic level with songbirds?</vt:lpstr>
      <vt:lpstr>If we rearrange the food web to make trophic levels more apparent, the food web looks like this: </vt:lpstr>
      <vt:lpstr>This kind of food web can be referred to as a “connectedness” web – it focuses on the feeding relationships among all the organisms:</vt:lpstr>
      <vt:lpstr>A “functional” food web emphasizes strong interactions which alter population growth rates:</vt:lpstr>
      <vt:lpstr>A functional food web emphasizing what the influence of other populations on growth rates of SONGBIRD populations might look like:</vt:lpstr>
      <vt:lpstr>What does this functional food web tell us about factors that may influence SONGBIRD populations?  </vt:lpstr>
      <vt:lpstr>4:  What does this FUNCTIONAL food web suggest about other organisms that may influence SONGBIRD population growth?  Select all that you think may apply.</vt:lpstr>
      <vt:lpstr>Remember, Paul’s goal was to determine what most strongly influenced the bird populations</vt:lpstr>
      <vt:lpstr>5.  Look at the food web diagram.  If top-down factors control songbird populations, increasing which population do you predict would result in reduced songbird populations?</vt:lpstr>
      <vt:lpstr>Another model is the bottom-up control of productivity.</vt:lpstr>
      <vt:lpstr>6: Look at the food web diagram.  If bottom-up control explains the size of songbird populations in Paul’s riparian habitats, which graph best illustrates the critical population interactions?</vt:lpstr>
      <vt:lpstr>Paul investigated factors that might explain songbird populations in his study sites.</vt:lpstr>
      <vt:lpstr>Some results from Paul’s first year of study</vt:lpstr>
      <vt:lpstr>7. The summary data didn’t reflect the differences Paul thought existed between his sites, so he looked more closely at his first year data. What conclusions about trophic effects can you draw from these data?</vt:lpstr>
      <vt:lpstr>Paul observed a top-down effect of moose on willows, but he was really interested in impacts on songbirds…</vt:lpstr>
      <vt:lpstr>Some interactions between organisms in a biological community are not feeding relationships.  Look at Paul’s data &amp; the food web – what are some possible non-feeding relationships in this community?</vt:lpstr>
      <vt:lpstr>Paul thinks the moose-willow feeding interaction may affect the songbird populations.  10. How would the fact that moose eat the willows lead to a decrease in the songbird population? </vt:lpstr>
      <vt:lpstr>11. What might explain the difference in moose populations inside and outside the park?</vt:lpstr>
      <vt:lpstr>Paul discovered an important role played by an organism NOT included in his biodiversity survey:</vt:lpstr>
      <vt:lpstr>Now if Paul was to display the community interactions that most strongly influence songbird populations, it might look like this:</vt:lpstr>
      <vt:lpstr>12:  Shortly after Paul’s first year of research, the first wolves were reintroduced to Yellowstone NP.  How do you predict wolf reintroduction will affect songbird abundances?</vt:lpstr>
      <vt:lpstr>PowerPoint Presentation</vt:lpstr>
      <vt:lpstr>Conclusions</vt:lpstr>
    </vt:vector>
  </TitlesOfParts>
  <Company>CIT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CIT</dc:creator>
  <cp:lastModifiedBy>Cheryl Bucheit</cp:lastModifiedBy>
  <cp:revision>59</cp:revision>
  <dcterms:created xsi:type="dcterms:W3CDTF">2009-06-22T20:19:00Z</dcterms:created>
  <dcterms:modified xsi:type="dcterms:W3CDTF">2017-04-28T16:34:30Z</dcterms:modified>
</cp:coreProperties>
</file>