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AA01DA3-96CC-495C-86E9-0F93E47B8D3B}" type="datetimeFigureOut">
              <a:rPr lang="en-US" smtClean="0"/>
              <a:t>3/8/2017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C70A6D-9C1F-4757-B379-FC68C1A1E0E1}" type="slidenum">
              <a:rPr lang="en-US" smtClean="0"/>
              <a:t>‹#›</a:t>
            </a:fld>
            <a:endParaRPr lang="en-US"/>
          </a:p>
        </p:txBody>
      </p:sp>
    </p:spTree>
    <p:extLst>
      <p:ext uri="{BB962C8B-B14F-4D97-AF65-F5344CB8AC3E}">
        <p14:creationId xmlns:p14="http://schemas.microsoft.com/office/powerpoint/2010/main" val="1344179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A01DA3-96CC-495C-86E9-0F93E47B8D3B}" type="datetimeFigureOut">
              <a:rPr lang="en-US" smtClean="0"/>
              <a:t>3/8/2017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C70A6D-9C1F-4757-B379-FC68C1A1E0E1}" type="slidenum">
              <a:rPr lang="en-US" smtClean="0"/>
              <a:t>‹#›</a:t>
            </a:fld>
            <a:endParaRPr lang="en-US"/>
          </a:p>
        </p:txBody>
      </p:sp>
    </p:spTree>
    <p:extLst>
      <p:ext uri="{BB962C8B-B14F-4D97-AF65-F5344CB8AC3E}">
        <p14:creationId xmlns:p14="http://schemas.microsoft.com/office/powerpoint/2010/main" val="431535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A01DA3-96CC-495C-86E9-0F93E47B8D3B}" type="datetimeFigureOut">
              <a:rPr lang="en-US" smtClean="0"/>
              <a:t>3/8/2017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C70A6D-9C1F-4757-B379-FC68C1A1E0E1}" type="slidenum">
              <a:rPr lang="en-US" smtClean="0"/>
              <a:t>‹#›</a:t>
            </a:fld>
            <a:endParaRPr lang="en-US"/>
          </a:p>
        </p:txBody>
      </p:sp>
    </p:spTree>
    <p:extLst>
      <p:ext uri="{BB962C8B-B14F-4D97-AF65-F5344CB8AC3E}">
        <p14:creationId xmlns:p14="http://schemas.microsoft.com/office/powerpoint/2010/main" val="3050917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A01DA3-96CC-495C-86E9-0F93E47B8D3B}" type="datetimeFigureOut">
              <a:rPr lang="en-US" smtClean="0"/>
              <a:t>3/8/2017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C70A6D-9C1F-4757-B379-FC68C1A1E0E1}" type="slidenum">
              <a:rPr lang="en-US" smtClean="0"/>
              <a:t>‹#›</a:t>
            </a:fld>
            <a:endParaRPr lang="en-US"/>
          </a:p>
        </p:txBody>
      </p:sp>
    </p:spTree>
    <p:extLst>
      <p:ext uri="{BB962C8B-B14F-4D97-AF65-F5344CB8AC3E}">
        <p14:creationId xmlns:p14="http://schemas.microsoft.com/office/powerpoint/2010/main" val="515318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A01DA3-96CC-495C-86E9-0F93E47B8D3B}" type="datetimeFigureOut">
              <a:rPr lang="en-US" smtClean="0"/>
              <a:t>3/8/2017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C70A6D-9C1F-4757-B379-FC68C1A1E0E1}" type="slidenum">
              <a:rPr lang="en-US" smtClean="0"/>
              <a:t>‹#›</a:t>
            </a:fld>
            <a:endParaRPr lang="en-US"/>
          </a:p>
        </p:txBody>
      </p:sp>
    </p:spTree>
    <p:extLst>
      <p:ext uri="{BB962C8B-B14F-4D97-AF65-F5344CB8AC3E}">
        <p14:creationId xmlns:p14="http://schemas.microsoft.com/office/powerpoint/2010/main" val="1293216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AA01DA3-96CC-495C-86E9-0F93E47B8D3B}" type="datetimeFigureOut">
              <a:rPr lang="en-US" smtClean="0"/>
              <a:t>3/8/2017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C70A6D-9C1F-4757-B379-FC68C1A1E0E1}" type="slidenum">
              <a:rPr lang="en-US" smtClean="0"/>
              <a:t>‹#›</a:t>
            </a:fld>
            <a:endParaRPr lang="en-US"/>
          </a:p>
        </p:txBody>
      </p:sp>
    </p:spTree>
    <p:extLst>
      <p:ext uri="{BB962C8B-B14F-4D97-AF65-F5344CB8AC3E}">
        <p14:creationId xmlns:p14="http://schemas.microsoft.com/office/powerpoint/2010/main" val="4125743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AA01DA3-96CC-495C-86E9-0F93E47B8D3B}" type="datetimeFigureOut">
              <a:rPr lang="en-US" smtClean="0"/>
              <a:t>3/8/2017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C70A6D-9C1F-4757-B379-FC68C1A1E0E1}" type="slidenum">
              <a:rPr lang="en-US" smtClean="0"/>
              <a:t>‹#›</a:t>
            </a:fld>
            <a:endParaRPr lang="en-US"/>
          </a:p>
        </p:txBody>
      </p:sp>
    </p:spTree>
    <p:extLst>
      <p:ext uri="{BB962C8B-B14F-4D97-AF65-F5344CB8AC3E}">
        <p14:creationId xmlns:p14="http://schemas.microsoft.com/office/powerpoint/2010/main" val="1649102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AA01DA3-96CC-495C-86E9-0F93E47B8D3B}" type="datetimeFigureOut">
              <a:rPr lang="en-US" smtClean="0"/>
              <a:t>3/8/2017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C70A6D-9C1F-4757-B379-FC68C1A1E0E1}" type="slidenum">
              <a:rPr lang="en-US" smtClean="0"/>
              <a:t>‹#›</a:t>
            </a:fld>
            <a:endParaRPr lang="en-US"/>
          </a:p>
        </p:txBody>
      </p:sp>
    </p:spTree>
    <p:extLst>
      <p:ext uri="{BB962C8B-B14F-4D97-AF65-F5344CB8AC3E}">
        <p14:creationId xmlns:p14="http://schemas.microsoft.com/office/powerpoint/2010/main" val="2910359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A01DA3-96CC-495C-86E9-0F93E47B8D3B}" type="datetimeFigureOut">
              <a:rPr lang="en-US" smtClean="0"/>
              <a:t>3/8/2017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C70A6D-9C1F-4757-B379-FC68C1A1E0E1}" type="slidenum">
              <a:rPr lang="en-US" smtClean="0"/>
              <a:t>‹#›</a:t>
            </a:fld>
            <a:endParaRPr lang="en-US"/>
          </a:p>
        </p:txBody>
      </p:sp>
    </p:spTree>
    <p:extLst>
      <p:ext uri="{BB962C8B-B14F-4D97-AF65-F5344CB8AC3E}">
        <p14:creationId xmlns:p14="http://schemas.microsoft.com/office/powerpoint/2010/main" val="2302100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A01DA3-96CC-495C-86E9-0F93E47B8D3B}" type="datetimeFigureOut">
              <a:rPr lang="en-US" smtClean="0"/>
              <a:t>3/8/2017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C70A6D-9C1F-4757-B379-FC68C1A1E0E1}" type="slidenum">
              <a:rPr lang="en-US" smtClean="0"/>
              <a:t>‹#›</a:t>
            </a:fld>
            <a:endParaRPr lang="en-US"/>
          </a:p>
        </p:txBody>
      </p:sp>
    </p:spTree>
    <p:extLst>
      <p:ext uri="{BB962C8B-B14F-4D97-AF65-F5344CB8AC3E}">
        <p14:creationId xmlns:p14="http://schemas.microsoft.com/office/powerpoint/2010/main" val="1373101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A01DA3-96CC-495C-86E9-0F93E47B8D3B}" type="datetimeFigureOut">
              <a:rPr lang="en-US" smtClean="0"/>
              <a:t>3/8/2017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C70A6D-9C1F-4757-B379-FC68C1A1E0E1}" type="slidenum">
              <a:rPr lang="en-US" smtClean="0"/>
              <a:t>‹#›</a:t>
            </a:fld>
            <a:endParaRPr lang="en-US"/>
          </a:p>
        </p:txBody>
      </p:sp>
    </p:spTree>
    <p:extLst>
      <p:ext uri="{BB962C8B-B14F-4D97-AF65-F5344CB8AC3E}">
        <p14:creationId xmlns:p14="http://schemas.microsoft.com/office/powerpoint/2010/main" val="211644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A01DA3-96CC-495C-86E9-0F93E47B8D3B}" type="datetimeFigureOut">
              <a:rPr lang="en-US" smtClean="0"/>
              <a:t>3/8/2017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C70A6D-9C1F-4757-B379-FC68C1A1E0E1}" type="slidenum">
              <a:rPr lang="en-US" smtClean="0"/>
              <a:t>‹#›</a:t>
            </a:fld>
            <a:endParaRPr lang="en-US"/>
          </a:p>
        </p:txBody>
      </p:sp>
    </p:spTree>
    <p:extLst>
      <p:ext uri="{BB962C8B-B14F-4D97-AF65-F5344CB8AC3E}">
        <p14:creationId xmlns:p14="http://schemas.microsoft.com/office/powerpoint/2010/main" val="34979108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allaboutbirds.org/guide/black-and-white_warbler/sounds" TargetMode="Externa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allaboutbirds.org/guide/tufted_titmouse/sounds" TargetMode="Externa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allaboutbirds.org/guide/blue_jay/sounds" TargetMode="Externa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allaboutbirds.org/guide/acadian_flycatcher/sounds" TargetMode="Externa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allaboutbirds.org/guide/Great_crested_flycatcher/sounds" TargetMode="Externa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www.allaboutbirds.org/guide/downy_woodpecker/sounds" TargetMode="Externa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allaboutbirds.org/guide/Pileated_Woodpecker/sounds" TargetMode="Externa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allaboutbirds.org/guide/Black-capped_Chickadee/sounds" TargetMode="Externa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allaboutbirds.org/guide/Indigo_Bunting/sounds" TargetMode="Externa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www.allaboutbirds.org/guide/White-breasted_Nuthatch/sounds" TargetMode="Externa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allaboutbirds.org/guide/yellow-billed_cuckoo/sounds" TargetMode="Externa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allaboutbirds.org/guide/Black-throated_Green_Warbler/sounds" TargetMode="Externa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www.allaboutbirds.org/guide/rose-breasted_grosbeak/sounds" TargetMode="Externa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www.allaboutbirds.org/guide/Brown-headed_Cowbird/sounds" TargetMode="Externa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allaboutbirds.org/guide/Ovenbird/sounds" TargetMode="Externa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allaboutbirds.org/guide/Red-eyed_Vireo/sounds" TargetMode="Externa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allaboutbirds.org/guide/Scarlet_Tanager/sounds" TargetMode="Externa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allaboutbirds.org/guide/Common_Yellowthroat/sounds" TargetMode="Externa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allaboutbirds.org/guide/Wood_Thrush/sounds" TargetMode="Externa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allaboutbirds.org/guide/Hermit_Thrush/sounds" TargetMode="Externa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allaboutbirds.org/guide/Eastern_Wood-pewee/sounds" TargetMode="Externa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accent5">
                    <a:lumMod val="75000"/>
                  </a:schemeClr>
                </a:solidFill>
                <a:latin typeface="+mn-lt"/>
              </a:rPr>
              <a:t>Breeding Bird Census:</a:t>
            </a:r>
            <a:endParaRPr lang="en-US" dirty="0">
              <a:solidFill>
                <a:schemeClr val="accent5">
                  <a:lumMod val="75000"/>
                </a:schemeClr>
              </a:solidFill>
              <a:latin typeface="+mn-lt"/>
            </a:endParaRPr>
          </a:p>
        </p:txBody>
      </p:sp>
      <p:sp>
        <p:nvSpPr>
          <p:cNvPr id="3" name="Subtitle 2"/>
          <p:cNvSpPr>
            <a:spLocks noGrp="1"/>
          </p:cNvSpPr>
          <p:nvPr>
            <p:ph type="subTitle" idx="1"/>
          </p:nvPr>
        </p:nvSpPr>
        <p:spPr/>
        <p:txBody>
          <a:bodyPr>
            <a:normAutofit fontScale="92500" lnSpcReduction="20000"/>
          </a:bodyPr>
          <a:lstStyle/>
          <a:p>
            <a:r>
              <a:rPr lang="en-US" sz="4000" dirty="0" smtClean="0">
                <a:solidFill>
                  <a:schemeClr val="accent6">
                    <a:lumMod val="75000"/>
                  </a:schemeClr>
                </a:solidFill>
              </a:rPr>
              <a:t>Hamburg Area SD Environmental Science Class</a:t>
            </a:r>
          </a:p>
          <a:p>
            <a:r>
              <a:rPr lang="en-US" sz="4000" dirty="0" smtClean="0">
                <a:solidFill>
                  <a:schemeClr val="accent6">
                    <a:lumMod val="75000"/>
                  </a:schemeClr>
                </a:solidFill>
              </a:rPr>
              <a:t>at</a:t>
            </a:r>
          </a:p>
          <a:p>
            <a:r>
              <a:rPr lang="en-US" sz="4000" dirty="0" smtClean="0">
                <a:solidFill>
                  <a:schemeClr val="accent6">
                    <a:lumMod val="75000"/>
                  </a:schemeClr>
                </a:solidFill>
              </a:rPr>
              <a:t>Hawk Mountain Sanctuary</a:t>
            </a:r>
            <a:endParaRPr lang="en-US" sz="4000" dirty="0">
              <a:solidFill>
                <a:schemeClr val="accent6">
                  <a:lumMod val="75000"/>
                </a:schemeClr>
              </a:solidFill>
            </a:endParaRPr>
          </a:p>
        </p:txBody>
      </p:sp>
    </p:spTree>
    <p:extLst>
      <p:ext uri="{BB962C8B-B14F-4D97-AF65-F5344CB8AC3E}">
        <p14:creationId xmlns:p14="http://schemas.microsoft.com/office/powerpoint/2010/main" val="17819563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b="1" dirty="0" smtClean="0">
                <a:solidFill>
                  <a:srgbClr val="C00000"/>
                </a:solidFill>
              </a:rPr>
              <a:t>Black-and-White</a:t>
            </a:r>
            <a:br>
              <a:rPr lang="en-US" sz="4000" b="1" dirty="0" smtClean="0">
                <a:solidFill>
                  <a:srgbClr val="C00000"/>
                </a:solidFill>
              </a:rPr>
            </a:br>
            <a:r>
              <a:rPr lang="en-US" sz="4000" b="1" dirty="0" smtClean="0">
                <a:solidFill>
                  <a:srgbClr val="C00000"/>
                </a:solidFill>
              </a:rPr>
              <a:t>Warbler</a:t>
            </a:r>
            <a:br>
              <a:rPr lang="en-US" sz="4000" b="1" dirty="0" smtClean="0">
                <a:solidFill>
                  <a:srgbClr val="C00000"/>
                </a:solidFill>
              </a:rPr>
            </a:br>
            <a:r>
              <a:rPr lang="en-US" sz="4000" b="1" dirty="0" smtClean="0">
                <a:solidFill>
                  <a:schemeClr val="accent6">
                    <a:lumMod val="75000"/>
                  </a:schemeClr>
                </a:solidFill>
              </a:rPr>
              <a:t>BAWW</a:t>
            </a:r>
            <a:endParaRPr lang="en-US" sz="4000" b="1" dirty="0">
              <a:solidFill>
                <a:srgbClr val="C00000"/>
              </a:solidFill>
            </a:endParaRPr>
          </a:p>
        </p:txBody>
      </p:sp>
      <p:sp>
        <p:nvSpPr>
          <p:cNvPr id="3" name="Content Placeholder 2"/>
          <p:cNvSpPr>
            <a:spLocks noGrp="1"/>
          </p:cNvSpPr>
          <p:nvPr>
            <p:ph idx="1"/>
          </p:nvPr>
        </p:nvSpPr>
        <p:spPr>
          <a:xfrm>
            <a:off x="5183188" y="987425"/>
            <a:ext cx="6172200" cy="5248275"/>
          </a:xfrm>
        </p:spPr>
        <p:txBody>
          <a:bodyPr>
            <a:noAutofit/>
          </a:bodyPr>
          <a:lstStyle/>
          <a:p>
            <a:r>
              <a:rPr lang="en-US" sz="1800" b="1" u="sng" dirty="0" smtClean="0"/>
              <a:t>Song:</a:t>
            </a:r>
          </a:p>
          <a:p>
            <a:pPr lvl="1"/>
            <a:r>
              <a:rPr lang="en-US" sz="1800" dirty="0"/>
              <a:t>Often described as </a:t>
            </a:r>
            <a:r>
              <a:rPr lang="en-US" sz="1800" dirty="0" smtClean="0"/>
              <a:t>a </a:t>
            </a:r>
            <a:r>
              <a:rPr lang="en-US" sz="1800" dirty="0"/>
              <a:t>squeaky </a:t>
            </a:r>
            <a:r>
              <a:rPr lang="en-US" sz="1800" dirty="0" smtClean="0"/>
              <a:t>wheel.</a:t>
            </a:r>
          </a:p>
          <a:p>
            <a:pPr lvl="1"/>
            <a:r>
              <a:rPr lang="en-US" sz="1800" i="1" dirty="0"/>
              <a:t>Wee-zee </a:t>
            </a:r>
            <a:r>
              <a:rPr lang="en-US" sz="1800" i="1" dirty="0" err="1"/>
              <a:t>wee-zee</a:t>
            </a:r>
            <a:r>
              <a:rPr lang="en-US" sz="1800" i="1" dirty="0"/>
              <a:t> </a:t>
            </a:r>
            <a:r>
              <a:rPr lang="en-US" sz="1800" i="1" dirty="0" err="1" smtClean="0"/>
              <a:t>wee-zee</a:t>
            </a:r>
            <a:endParaRPr lang="en-US" sz="1800" i="1" dirty="0" smtClean="0"/>
          </a:p>
          <a:p>
            <a:pPr lvl="1"/>
            <a:r>
              <a:rPr lang="en-US" sz="1800" dirty="0">
                <a:hlinkClick r:id="rId2"/>
              </a:rPr>
              <a:t>http://</a:t>
            </a:r>
            <a:r>
              <a:rPr lang="en-US" sz="1800" dirty="0" smtClean="0">
                <a:hlinkClick r:id="rId2"/>
              </a:rPr>
              <a:t>www.allaboutbirds.org/guide/black-and-white_warbler/sounds</a:t>
            </a:r>
            <a:endParaRPr lang="en-US" sz="1800" dirty="0" smtClean="0"/>
          </a:p>
          <a:p>
            <a:r>
              <a:rPr lang="en-US" sz="1800" b="1" u="sng" dirty="0" smtClean="0"/>
              <a:t>Habitat:</a:t>
            </a:r>
          </a:p>
          <a:p>
            <a:pPr lvl="1"/>
            <a:r>
              <a:rPr lang="en-US" sz="1800" dirty="0"/>
              <a:t>Deciduous forest and mixed forest are the preferred summer habitats of Black-and-white Warblers, usually with trees of mixed ages that provide a variety of foraging substrates. </a:t>
            </a:r>
            <a:endParaRPr lang="en-US" sz="1800" dirty="0" smtClean="0"/>
          </a:p>
          <a:p>
            <a:pPr lvl="1"/>
            <a:r>
              <a:rPr lang="en-US" sz="1800" dirty="0" smtClean="0"/>
              <a:t>The birds forage </a:t>
            </a:r>
            <a:r>
              <a:rPr lang="en-US" sz="1800" dirty="0"/>
              <a:t>for hidden insects in the bark of trees by creeping up, down, and around branches and trunks. Despite their arboreal foraging habits, they nest on the ground at the bases of trees.</a:t>
            </a:r>
            <a:endParaRPr lang="en-US" sz="1800" dirty="0" smtClean="0"/>
          </a:p>
          <a:p>
            <a:r>
              <a:rPr lang="en-US" sz="1800" b="1" u="sng" dirty="0" smtClean="0"/>
              <a:t>Field Marks:</a:t>
            </a:r>
          </a:p>
          <a:p>
            <a:pPr lvl="1"/>
            <a:r>
              <a:rPr lang="en-US" sz="1800" dirty="0"/>
              <a:t>These birds are boldly striped in black and white. Their black wings are highlighted by two wide, white wing bars. </a:t>
            </a:r>
          </a:p>
        </p:txBody>
      </p:sp>
      <p:sp>
        <p:nvSpPr>
          <p:cNvPr id="4" name="Text Placeholder 3"/>
          <p:cNvSpPr>
            <a:spLocks noGrp="1"/>
          </p:cNvSpPr>
          <p:nvPr>
            <p:ph type="body" sz="half" idx="2"/>
          </p:nvPr>
        </p:nvSpPr>
        <p:spPr/>
        <p:txBody>
          <a:bodyPr/>
          <a:lstStyle/>
          <a:p>
            <a:endParaRPr lang="en-US" dirty="0" smtClean="0"/>
          </a:p>
          <a:p>
            <a:endParaRPr lang="en-US" dirty="0"/>
          </a:p>
        </p:txBody>
      </p:sp>
      <p:pic>
        <p:nvPicPr>
          <p:cNvPr id="5" name="Picture 4"/>
          <p:cNvPicPr>
            <a:picLocks noChangeAspect="1"/>
          </p:cNvPicPr>
          <p:nvPr/>
        </p:nvPicPr>
        <p:blipFill>
          <a:blip r:embed="rId3"/>
          <a:stretch>
            <a:fillRect/>
          </a:stretch>
        </p:blipFill>
        <p:spPr>
          <a:xfrm>
            <a:off x="839788" y="2057399"/>
            <a:ext cx="3932237" cy="3145665"/>
          </a:xfrm>
          <a:prstGeom prst="rect">
            <a:avLst/>
          </a:prstGeom>
        </p:spPr>
      </p:pic>
      <p:sp>
        <p:nvSpPr>
          <p:cNvPr id="6" name="TextBox 5"/>
          <p:cNvSpPr txBox="1"/>
          <p:nvPr/>
        </p:nvSpPr>
        <p:spPr>
          <a:xfrm>
            <a:off x="10122794" y="334851"/>
            <a:ext cx="1506829" cy="369332"/>
          </a:xfrm>
          <a:prstGeom prst="rect">
            <a:avLst/>
          </a:prstGeom>
          <a:noFill/>
        </p:spPr>
        <p:txBody>
          <a:bodyPr wrap="square" rtlCol="0">
            <a:spAutoFit/>
          </a:bodyPr>
          <a:lstStyle/>
          <a:p>
            <a:r>
              <a:rPr lang="en-US" dirty="0" smtClean="0">
                <a:solidFill>
                  <a:srgbClr val="FF0000"/>
                </a:solidFill>
              </a:rPr>
              <a:t>Week 2</a:t>
            </a:r>
            <a:endParaRPr lang="en-US" dirty="0">
              <a:solidFill>
                <a:srgbClr val="FF0000"/>
              </a:solidFill>
            </a:endParaRPr>
          </a:p>
        </p:txBody>
      </p:sp>
    </p:spTree>
    <p:extLst>
      <p:ext uri="{BB962C8B-B14F-4D97-AF65-F5344CB8AC3E}">
        <p14:creationId xmlns:p14="http://schemas.microsoft.com/office/powerpoint/2010/main" val="3458103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solidFill>
                  <a:srgbClr val="C00000"/>
                </a:solidFill>
              </a:rPr>
              <a:t>Tufted Titmouse</a:t>
            </a:r>
            <a:br>
              <a:rPr lang="en-US" sz="4000" b="1" dirty="0" smtClean="0">
                <a:solidFill>
                  <a:srgbClr val="C00000"/>
                </a:solidFill>
              </a:rPr>
            </a:br>
            <a:r>
              <a:rPr lang="en-US" sz="4000" b="1" dirty="0" smtClean="0">
                <a:solidFill>
                  <a:schemeClr val="accent6">
                    <a:lumMod val="75000"/>
                  </a:schemeClr>
                </a:solidFill>
              </a:rPr>
              <a:t>TUTI</a:t>
            </a:r>
            <a:endParaRPr lang="en-US" sz="4000" b="1" dirty="0">
              <a:solidFill>
                <a:srgbClr val="C00000"/>
              </a:solidFill>
            </a:endParaRPr>
          </a:p>
        </p:txBody>
      </p:sp>
      <p:sp>
        <p:nvSpPr>
          <p:cNvPr id="3" name="Content Placeholder 2"/>
          <p:cNvSpPr>
            <a:spLocks noGrp="1"/>
          </p:cNvSpPr>
          <p:nvPr>
            <p:ph idx="1"/>
          </p:nvPr>
        </p:nvSpPr>
        <p:spPr/>
        <p:txBody>
          <a:bodyPr>
            <a:normAutofit/>
          </a:bodyPr>
          <a:lstStyle/>
          <a:p>
            <a:r>
              <a:rPr lang="en-US" sz="1800" b="1" u="sng" dirty="0" smtClean="0"/>
              <a:t>Song:</a:t>
            </a:r>
          </a:p>
          <a:p>
            <a:pPr lvl="1"/>
            <a:r>
              <a:rPr lang="en-US" sz="1800" dirty="0" smtClean="0"/>
              <a:t>The song </a:t>
            </a:r>
            <a:r>
              <a:rPr lang="en-US" sz="1800" dirty="0"/>
              <a:t>is a fast-repeated, clear whistle: </a:t>
            </a:r>
            <a:r>
              <a:rPr lang="en-US" sz="1800" i="1" dirty="0"/>
              <a:t>peter-peter-peter</a:t>
            </a:r>
            <a:r>
              <a:rPr lang="en-US" sz="1800" dirty="0"/>
              <a:t>. </a:t>
            </a:r>
            <a:endParaRPr lang="en-US" sz="1800" dirty="0" smtClean="0"/>
          </a:p>
          <a:p>
            <a:pPr lvl="1"/>
            <a:r>
              <a:rPr lang="en-US" sz="1800" dirty="0" smtClean="0">
                <a:hlinkClick r:id="rId2"/>
              </a:rPr>
              <a:t>http://www.allaboutbirds.org/guide/tufted_titmouse/sounds</a:t>
            </a:r>
            <a:endParaRPr lang="en-US" sz="1800" dirty="0" smtClean="0"/>
          </a:p>
          <a:p>
            <a:pPr lvl="1"/>
            <a:endParaRPr lang="en-US" sz="1800" dirty="0" smtClean="0"/>
          </a:p>
          <a:p>
            <a:r>
              <a:rPr lang="en-US" sz="1800" b="1" u="sng" dirty="0" smtClean="0"/>
              <a:t>Habitat:</a:t>
            </a:r>
          </a:p>
          <a:p>
            <a:pPr lvl="1"/>
            <a:r>
              <a:rPr lang="en-US" sz="1800" dirty="0" smtClean="0"/>
              <a:t>Found in woodlands </a:t>
            </a:r>
            <a:r>
              <a:rPr lang="en-US" sz="1800" dirty="0"/>
              <a:t>below 2,000 feet elevation, including deciduous and evergreen forests. Tufted Titmice are also common visitors at feeders and can be found in backyards, parks, and orchards</a:t>
            </a:r>
            <a:r>
              <a:rPr lang="en-US" sz="1800" dirty="0" smtClean="0"/>
              <a:t>.</a:t>
            </a:r>
          </a:p>
          <a:p>
            <a:pPr lvl="1"/>
            <a:r>
              <a:rPr lang="en-US" sz="1800" dirty="0"/>
              <a:t>Tufted Titmice are acrobatic </a:t>
            </a:r>
            <a:r>
              <a:rPr lang="en-US" sz="1800" dirty="0" smtClean="0"/>
              <a:t>foragers.</a:t>
            </a:r>
          </a:p>
          <a:p>
            <a:r>
              <a:rPr lang="en-US" sz="1800" b="1" u="sng" dirty="0" smtClean="0"/>
              <a:t>Field Marks:</a:t>
            </a:r>
          </a:p>
          <a:p>
            <a:pPr lvl="1"/>
            <a:r>
              <a:rPr lang="en-US" sz="1800" dirty="0"/>
              <a:t>Soft silvery gray above and white below, with a rusty or peach-colored wash down the flanks</a:t>
            </a:r>
            <a:r>
              <a:rPr lang="en-US" sz="1800" dirty="0" smtClean="0"/>
              <a:t>. </a:t>
            </a:r>
            <a:r>
              <a:rPr lang="en-US" sz="1800" dirty="0"/>
              <a:t>The pointed crest and stout bill help identify </a:t>
            </a:r>
            <a:r>
              <a:rPr lang="en-US" sz="1800" dirty="0" smtClean="0"/>
              <a:t>titmice.  Large eye as well.</a:t>
            </a:r>
            <a:endParaRPr lang="en-US" sz="1800" dirty="0"/>
          </a:p>
        </p:txBody>
      </p:sp>
      <p:sp>
        <p:nvSpPr>
          <p:cNvPr id="4" name="Text Placeholder 3"/>
          <p:cNvSpPr>
            <a:spLocks noGrp="1"/>
          </p:cNvSpPr>
          <p:nvPr>
            <p:ph type="body" sz="half" idx="2"/>
          </p:nvPr>
        </p:nvSpPr>
        <p:spPr/>
        <p:txBody>
          <a:bodyPr/>
          <a:lstStyle/>
          <a:p>
            <a:endParaRPr lang="en-US" dirty="0" smtClean="0"/>
          </a:p>
          <a:p>
            <a:endParaRPr lang="en-US" dirty="0"/>
          </a:p>
        </p:txBody>
      </p:sp>
      <p:pic>
        <p:nvPicPr>
          <p:cNvPr id="5" name="Picture 4"/>
          <p:cNvPicPr>
            <a:picLocks noChangeAspect="1"/>
          </p:cNvPicPr>
          <p:nvPr/>
        </p:nvPicPr>
        <p:blipFill>
          <a:blip r:embed="rId3"/>
          <a:stretch>
            <a:fillRect/>
          </a:stretch>
        </p:blipFill>
        <p:spPr>
          <a:xfrm>
            <a:off x="428625" y="2314978"/>
            <a:ext cx="4165623" cy="3042634"/>
          </a:xfrm>
          <a:prstGeom prst="rect">
            <a:avLst/>
          </a:prstGeom>
        </p:spPr>
      </p:pic>
      <p:sp>
        <p:nvSpPr>
          <p:cNvPr id="6" name="TextBox 5"/>
          <p:cNvSpPr txBox="1"/>
          <p:nvPr/>
        </p:nvSpPr>
        <p:spPr>
          <a:xfrm>
            <a:off x="10122794" y="334851"/>
            <a:ext cx="1506829" cy="369332"/>
          </a:xfrm>
          <a:prstGeom prst="rect">
            <a:avLst/>
          </a:prstGeom>
          <a:noFill/>
        </p:spPr>
        <p:txBody>
          <a:bodyPr wrap="square" rtlCol="0">
            <a:spAutoFit/>
          </a:bodyPr>
          <a:lstStyle/>
          <a:p>
            <a:r>
              <a:rPr lang="en-US" dirty="0" smtClean="0">
                <a:solidFill>
                  <a:srgbClr val="FF0000"/>
                </a:solidFill>
              </a:rPr>
              <a:t>Week 2</a:t>
            </a:r>
            <a:endParaRPr lang="en-US" dirty="0">
              <a:solidFill>
                <a:srgbClr val="FF0000"/>
              </a:solidFill>
            </a:endParaRPr>
          </a:p>
        </p:txBody>
      </p:sp>
    </p:spTree>
    <p:extLst>
      <p:ext uri="{BB962C8B-B14F-4D97-AF65-F5344CB8AC3E}">
        <p14:creationId xmlns:p14="http://schemas.microsoft.com/office/powerpoint/2010/main" val="39263976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985234"/>
          </a:xfrm>
        </p:spPr>
        <p:txBody>
          <a:bodyPr>
            <a:normAutofit fontScale="90000"/>
          </a:bodyPr>
          <a:lstStyle/>
          <a:p>
            <a:pPr algn="ctr"/>
            <a:r>
              <a:rPr lang="en-US" sz="4000" b="1" dirty="0" smtClean="0">
                <a:solidFill>
                  <a:srgbClr val="C00000"/>
                </a:solidFill>
              </a:rPr>
              <a:t>Blue Jay</a:t>
            </a:r>
            <a:br>
              <a:rPr lang="en-US" sz="4000" b="1" dirty="0" smtClean="0">
                <a:solidFill>
                  <a:srgbClr val="C00000"/>
                </a:solidFill>
              </a:rPr>
            </a:br>
            <a:r>
              <a:rPr lang="en-US" sz="4000" b="1" dirty="0" smtClean="0">
                <a:solidFill>
                  <a:schemeClr val="accent6">
                    <a:lumMod val="75000"/>
                  </a:schemeClr>
                </a:solidFill>
              </a:rPr>
              <a:t>BLJA</a:t>
            </a:r>
            <a:endParaRPr lang="en-US" sz="4000" b="1" dirty="0">
              <a:solidFill>
                <a:srgbClr val="C00000"/>
              </a:solidFill>
            </a:endParaRPr>
          </a:p>
        </p:txBody>
      </p:sp>
      <p:sp>
        <p:nvSpPr>
          <p:cNvPr id="3" name="Content Placeholder 2"/>
          <p:cNvSpPr>
            <a:spLocks noGrp="1"/>
          </p:cNvSpPr>
          <p:nvPr>
            <p:ph idx="1"/>
          </p:nvPr>
        </p:nvSpPr>
        <p:spPr/>
        <p:txBody>
          <a:bodyPr>
            <a:normAutofit/>
          </a:bodyPr>
          <a:lstStyle/>
          <a:p>
            <a:r>
              <a:rPr lang="en-US" sz="1800" b="1" u="sng" dirty="0" smtClean="0"/>
              <a:t>Song:</a:t>
            </a:r>
          </a:p>
          <a:p>
            <a:pPr lvl="1"/>
            <a:r>
              <a:rPr lang="en-US" sz="1800" dirty="0"/>
              <a:t>Blue Jays make a large variety of </a:t>
            </a:r>
            <a:r>
              <a:rPr lang="en-US" sz="1800" dirty="0" smtClean="0"/>
              <a:t>calls.</a:t>
            </a:r>
          </a:p>
          <a:p>
            <a:pPr lvl="1"/>
            <a:r>
              <a:rPr lang="en-US" sz="1800" dirty="0"/>
              <a:t>The most often heard is a </a:t>
            </a:r>
            <a:r>
              <a:rPr lang="en-US" sz="1800" dirty="0" smtClean="0"/>
              <a:t>loud </a:t>
            </a:r>
            <a:r>
              <a:rPr lang="en-US" sz="1800" i="1" dirty="0" smtClean="0"/>
              <a:t>jeer</a:t>
            </a:r>
            <a:r>
              <a:rPr lang="en-US" sz="1800" dirty="0" smtClean="0"/>
              <a:t>. It also </a:t>
            </a:r>
            <a:r>
              <a:rPr lang="en-US" sz="1800" dirty="0"/>
              <a:t>makes clear whistled notes and gurgling sounds. Blue Jays frequently mimic hawks, especially Red-shouldered Hawks</a:t>
            </a:r>
            <a:r>
              <a:rPr lang="en-US" sz="1800" dirty="0" smtClean="0"/>
              <a:t>.</a:t>
            </a:r>
          </a:p>
          <a:p>
            <a:pPr lvl="1"/>
            <a:r>
              <a:rPr lang="en-US" sz="1800" dirty="0">
                <a:hlinkClick r:id="rId2"/>
              </a:rPr>
              <a:t>http://</a:t>
            </a:r>
            <a:r>
              <a:rPr lang="en-US" sz="1800" dirty="0" smtClean="0">
                <a:hlinkClick r:id="rId2"/>
              </a:rPr>
              <a:t>www.allaboutbirds.org/guide/blue_jay/sounds</a:t>
            </a:r>
            <a:endParaRPr lang="en-US" sz="1800" dirty="0" smtClean="0"/>
          </a:p>
          <a:p>
            <a:pPr marL="457200" lvl="1" indent="0">
              <a:buNone/>
            </a:pPr>
            <a:endParaRPr lang="en-US" sz="1800" dirty="0" smtClean="0"/>
          </a:p>
          <a:p>
            <a:r>
              <a:rPr lang="en-US" sz="1800" b="1" u="sng" dirty="0" smtClean="0"/>
              <a:t>Habitat:</a:t>
            </a:r>
          </a:p>
          <a:p>
            <a:pPr lvl="1"/>
            <a:r>
              <a:rPr lang="en-US" sz="1800" dirty="0"/>
              <a:t>Blue Jays are birds of forest edges. A favorite food is acorns, and they are often found near oaks, in forests, woodlots, towns, cities, parks</a:t>
            </a:r>
            <a:r>
              <a:rPr lang="en-US" sz="1800" dirty="0" smtClean="0"/>
              <a:t>.</a:t>
            </a:r>
          </a:p>
          <a:p>
            <a:pPr lvl="1"/>
            <a:endParaRPr lang="en-US" sz="1800" dirty="0" smtClean="0"/>
          </a:p>
          <a:p>
            <a:r>
              <a:rPr lang="en-US" sz="1800" b="1" u="sng" dirty="0" smtClean="0"/>
              <a:t>Field Marks:</a:t>
            </a:r>
          </a:p>
          <a:p>
            <a:pPr lvl="1"/>
            <a:r>
              <a:rPr lang="en-US" sz="1800" dirty="0"/>
              <a:t>Large crested songbird with broad, rounded tail. White or light gray underneath, various shades of blue, black, and white above.</a:t>
            </a:r>
          </a:p>
        </p:txBody>
      </p:sp>
      <p:sp>
        <p:nvSpPr>
          <p:cNvPr id="4" name="Text Placeholder 3"/>
          <p:cNvSpPr>
            <a:spLocks noGrp="1"/>
          </p:cNvSpPr>
          <p:nvPr>
            <p:ph type="body" sz="half" idx="2"/>
          </p:nvPr>
        </p:nvSpPr>
        <p:spPr>
          <a:xfrm>
            <a:off x="839789" y="2057400"/>
            <a:ext cx="3647806" cy="3035105"/>
          </a:xfrm>
        </p:spPr>
        <p:txBody>
          <a:bodyPr/>
          <a:lstStyle/>
          <a:p>
            <a:endParaRPr lang="en-US" dirty="0"/>
          </a:p>
        </p:txBody>
      </p:sp>
      <p:pic>
        <p:nvPicPr>
          <p:cNvPr id="5" name="Picture 4"/>
          <p:cNvPicPr>
            <a:picLocks noChangeAspect="1"/>
          </p:cNvPicPr>
          <p:nvPr/>
        </p:nvPicPr>
        <p:blipFill>
          <a:blip r:embed="rId3"/>
          <a:stretch>
            <a:fillRect/>
          </a:stretch>
        </p:blipFill>
        <p:spPr>
          <a:xfrm>
            <a:off x="489744" y="2057400"/>
            <a:ext cx="4282281" cy="3225006"/>
          </a:xfrm>
          <a:prstGeom prst="rect">
            <a:avLst/>
          </a:prstGeom>
        </p:spPr>
      </p:pic>
      <p:sp>
        <p:nvSpPr>
          <p:cNvPr id="6" name="TextBox 5"/>
          <p:cNvSpPr txBox="1"/>
          <p:nvPr/>
        </p:nvSpPr>
        <p:spPr>
          <a:xfrm>
            <a:off x="10122794" y="334851"/>
            <a:ext cx="1506829" cy="369332"/>
          </a:xfrm>
          <a:prstGeom prst="rect">
            <a:avLst/>
          </a:prstGeom>
          <a:noFill/>
        </p:spPr>
        <p:txBody>
          <a:bodyPr wrap="square" rtlCol="0">
            <a:spAutoFit/>
          </a:bodyPr>
          <a:lstStyle/>
          <a:p>
            <a:r>
              <a:rPr lang="en-US" dirty="0" smtClean="0">
                <a:solidFill>
                  <a:srgbClr val="FF0000"/>
                </a:solidFill>
              </a:rPr>
              <a:t>Week 2</a:t>
            </a:r>
            <a:endParaRPr lang="en-US" dirty="0">
              <a:solidFill>
                <a:srgbClr val="FF0000"/>
              </a:solidFill>
            </a:endParaRPr>
          </a:p>
        </p:txBody>
      </p:sp>
    </p:spTree>
    <p:extLst>
      <p:ext uri="{BB962C8B-B14F-4D97-AF65-F5344CB8AC3E}">
        <p14:creationId xmlns:p14="http://schemas.microsoft.com/office/powerpoint/2010/main" val="2293176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b="1" dirty="0" smtClean="0">
                <a:solidFill>
                  <a:srgbClr val="C00000"/>
                </a:solidFill>
              </a:rPr>
              <a:t>Acadian</a:t>
            </a:r>
            <a:br>
              <a:rPr lang="en-US" sz="4000" b="1" dirty="0" smtClean="0">
                <a:solidFill>
                  <a:srgbClr val="C00000"/>
                </a:solidFill>
              </a:rPr>
            </a:br>
            <a:r>
              <a:rPr lang="en-US" sz="4000" b="1" dirty="0" smtClean="0">
                <a:solidFill>
                  <a:srgbClr val="C00000"/>
                </a:solidFill>
              </a:rPr>
              <a:t>Flycatcher</a:t>
            </a:r>
            <a:br>
              <a:rPr lang="en-US" sz="4000" b="1" dirty="0" smtClean="0">
                <a:solidFill>
                  <a:srgbClr val="C00000"/>
                </a:solidFill>
              </a:rPr>
            </a:br>
            <a:r>
              <a:rPr lang="en-US" sz="4000" b="1" dirty="0" smtClean="0">
                <a:solidFill>
                  <a:schemeClr val="accent6">
                    <a:lumMod val="75000"/>
                  </a:schemeClr>
                </a:solidFill>
              </a:rPr>
              <a:t>ACFL</a:t>
            </a:r>
            <a:endParaRPr lang="en-US" sz="4000" b="1" dirty="0">
              <a:solidFill>
                <a:srgbClr val="C00000"/>
              </a:solidFill>
            </a:endParaRPr>
          </a:p>
        </p:txBody>
      </p:sp>
      <p:sp>
        <p:nvSpPr>
          <p:cNvPr id="3" name="Content Placeholder 2"/>
          <p:cNvSpPr>
            <a:spLocks noGrp="1"/>
          </p:cNvSpPr>
          <p:nvPr>
            <p:ph idx="1"/>
          </p:nvPr>
        </p:nvSpPr>
        <p:spPr/>
        <p:txBody>
          <a:bodyPr>
            <a:normAutofit lnSpcReduction="10000"/>
          </a:bodyPr>
          <a:lstStyle/>
          <a:p>
            <a:r>
              <a:rPr lang="en-US" sz="2000" b="1" u="sng" dirty="0" smtClean="0"/>
              <a:t>Song:</a:t>
            </a:r>
          </a:p>
          <a:p>
            <a:pPr lvl="1"/>
            <a:r>
              <a:rPr lang="en-US" sz="2000" dirty="0"/>
              <a:t>Song </a:t>
            </a:r>
            <a:r>
              <a:rPr lang="en-US" sz="2000" dirty="0" smtClean="0"/>
              <a:t>sounds like </a:t>
            </a:r>
            <a:r>
              <a:rPr lang="en-US" sz="2000" dirty="0"/>
              <a:t>"</a:t>
            </a:r>
            <a:r>
              <a:rPr lang="en-US" sz="2000" dirty="0" err="1"/>
              <a:t>peet-sah</a:t>
            </a:r>
            <a:r>
              <a:rPr lang="en-US" sz="2000" dirty="0"/>
              <a:t>" or "flee-sick</a:t>
            </a:r>
            <a:r>
              <a:rPr lang="en-US" sz="2000" dirty="0" smtClean="0"/>
              <a:t>.“</a:t>
            </a:r>
          </a:p>
          <a:p>
            <a:pPr lvl="1"/>
            <a:r>
              <a:rPr lang="en-US" sz="2000" u="sng" dirty="0">
                <a:hlinkClick r:id="rId2"/>
              </a:rPr>
              <a:t>http://</a:t>
            </a:r>
            <a:r>
              <a:rPr lang="en-US" sz="2000" u="sng" dirty="0" smtClean="0">
                <a:hlinkClick r:id="rId2"/>
              </a:rPr>
              <a:t>www.allaboutbirds.org/guide/acadian_flycatcher/sounds</a:t>
            </a:r>
            <a:endParaRPr lang="en-US" sz="2000" u="sng" dirty="0" smtClean="0"/>
          </a:p>
          <a:p>
            <a:pPr marL="457200" lvl="1" indent="0">
              <a:buNone/>
            </a:pPr>
            <a:endParaRPr lang="en-US" sz="2000" b="1" u="sng" dirty="0" smtClean="0"/>
          </a:p>
          <a:p>
            <a:r>
              <a:rPr lang="en-US" sz="2000" b="1" u="sng" dirty="0" smtClean="0"/>
              <a:t>Habitat:</a:t>
            </a:r>
          </a:p>
          <a:p>
            <a:pPr lvl="1"/>
            <a:r>
              <a:rPr lang="en-US" sz="2000" dirty="0" smtClean="0"/>
              <a:t>Breeds </a:t>
            </a:r>
            <a:r>
              <a:rPr lang="en-US" sz="2000" dirty="0"/>
              <a:t>in mature forest, especially deciduous woods, along streams, in ravines, and in swamps</a:t>
            </a:r>
            <a:r>
              <a:rPr lang="en-US" sz="2000" dirty="0" smtClean="0"/>
              <a:t>.</a:t>
            </a:r>
          </a:p>
          <a:p>
            <a:pPr lvl="1"/>
            <a:r>
              <a:rPr lang="en-US" sz="2000" dirty="0"/>
              <a:t>Captures insects primarily by snatching them from leaves, especially from the undersides. Also hovers to glean insects and catches some in flight. </a:t>
            </a:r>
          </a:p>
          <a:p>
            <a:pPr lvl="1"/>
            <a:endParaRPr lang="en-US" sz="2000" dirty="0" smtClean="0"/>
          </a:p>
          <a:p>
            <a:r>
              <a:rPr lang="en-US" sz="2000" b="1" u="sng" dirty="0" smtClean="0"/>
              <a:t>Field Marks:</a:t>
            </a:r>
          </a:p>
          <a:p>
            <a:pPr lvl="1"/>
            <a:r>
              <a:rPr lang="en-US" sz="2000" dirty="0"/>
              <a:t>Small </a:t>
            </a:r>
            <a:r>
              <a:rPr lang="en-US" sz="2000" dirty="0" smtClean="0"/>
              <a:t>flycatcher</a:t>
            </a:r>
            <a:r>
              <a:rPr lang="en-US" sz="2000" dirty="0"/>
              <a:t> </a:t>
            </a:r>
            <a:r>
              <a:rPr lang="en-US" sz="2000" dirty="0" smtClean="0"/>
              <a:t>with prominent </a:t>
            </a:r>
            <a:r>
              <a:rPr lang="en-US" sz="2000" dirty="0" err="1"/>
              <a:t>eyering</a:t>
            </a:r>
            <a:r>
              <a:rPr lang="en-US" sz="2000" dirty="0"/>
              <a:t> and </a:t>
            </a:r>
            <a:r>
              <a:rPr lang="en-US" sz="2000" dirty="0" err="1" smtClean="0"/>
              <a:t>wingbars</a:t>
            </a:r>
            <a:r>
              <a:rPr lang="en-US" sz="2000" dirty="0" smtClean="0"/>
              <a:t>. Back </a:t>
            </a:r>
            <a:r>
              <a:rPr lang="en-US" sz="2000" dirty="0"/>
              <a:t>greenish.</a:t>
            </a:r>
          </a:p>
          <a:p>
            <a:pPr lvl="1"/>
            <a:endParaRPr lang="en-US" sz="1600" dirty="0"/>
          </a:p>
        </p:txBody>
      </p:sp>
      <p:sp>
        <p:nvSpPr>
          <p:cNvPr id="4" name="Text Placeholder 3"/>
          <p:cNvSpPr>
            <a:spLocks noGrp="1"/>
          </p:cNvSpPr>
          <p:nvPr>
            <p:ph type="body" sz="half" idx="2"/>
          </p:nvPr>
        </p:nvSpPr>
        <p:spPr/>
        <p:txBody>
          <a:bodyPr/>
          <a:lstStyle/>
          <a:p>
            <a:endParaRPr lang="en-US" dirty="0" smtClean="0"/>
          </a:p>
          <a:p>
            <a:endParaRPr lang="en-US" dirty="0"/>
          </a:p>
        </p:txBody>
      </p:sp>
      <p:pic>
        <p:nvPicPr>
          <p:cNvPr id="5" name="Picture 4"/>
          <p:cNvPicPr>
            <a:picLocks noChangeAspect="1"/>
          </p:cNvPicPr>
          <p:nvPr/>
        </p:nvPicPr>
        <p:blipFill>
          <a:blip r:embed="rId3"/>
          <a:stretch>
            <a:fillRect/>
          </a:stretch>
        </p:blipFill>
        <p:spPr>
          <a:xfrm>
            <a:off x="428625" y="2266682"/>
            <a:ext cx="3885798" cy="3168203"/>
          </a:xfrm>
          <a:prstGeom prst="rect">
            <a:avLst/>
          </a:prstGeom>
        </p:spPr>
      </p:pic>
      <p:sp>
        <p:nvSpPr>
          <p:cNvPr id="6" name="TextBox 5"/>
          <p:cNvSpPr txBox="1"/>
          <p:nvPr/>
        </p:nvSpPr>
        <p:spPr>
          <a:xfrm>
            <a:off x="10122794" y="334851"/>
            <a:ext cx="1506829" cy="369332"/>
          </a:xfrm>
          <a:prstGeom prst="rect">
            <a:avLst/>
          </a:prstGeom>
          <a:noFill/>
        </p:spPr>
        <p:txBody>
          <a:bodyPr wrap="square" rtlCol="0">
            <a:spAutoFit/>
          </a:bodyPr>
          <a:lstStyle/>
          <a:p>
            <a:r>
              <a:rPr lang="en-US" dirty="0" smtClean="0">
                <a:solidFill>
                  <a:srgbClr val="FF0000"/>
                </a:solidFill>
              </a:rPr>
              <a:t>Week 3</a:t>
            </a:r>
            <a:endParaRPr lang="en-US" dirty="0">
              <a:solidFill>
                <a:srgbClr val="FF0000"/>
              </a:solidFill>
            </a:endParaRPr>
          </a:p>
        </p:txBody>
      </p:sp>
    </p:spTree>
    <p:extLst>
      <p:ext uri="{BB962C8B-B14F-4D97-AF65-F5344CB8AC3E}">
        <p14:creationId xmlns:p14="http://schemas.microsoft.com/office/powerpoint/2010/main" val="35142825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b="1" dirty="0" smtClean="0">
                <a:solidFill>
                  <a:srgbClr val="C00000"/>
                </a:solidFill>
              </a:rPr>
              <a:t>Great-crested</a:t>
            </a:r>
            <a:br>
              <a:rPr lang="en-US" sz="4000" b="1" dirty="0" smtClean="0">
                <a:solidFill>
                  <a:srgbClr val="C00000"/>
                </a:solidFill>
              </a:rPr>
            </a:br>
            <a:r>
              <a:rPr lang="en-US" sz="4000" b="1" dirty="0" smtClean="0">
                <a:solidFill>
                  <a:srgbClr val="C00000"/>
                </a:solidFill>
              </a:rPr>
              <a:t>Flycatcher</a:t>
            </a:r>
            <a:br>
              <a:rPr lang="en-US" sz="4000" b="1" dirty="0" smtClean="0">
                <a:solidFill>
                  <a:srgbClr val="C00000"/>
                </a:solidFill>
              </a:rPr>
            </a:br>
            <a:r>
              <a:rPr lang="en-US" sz="4000" b="1" dirty="0" smtClean="0">
                <a:solidFill>
                  <a:schemeClr val="accent6">
                    <a:lumMod val="75000"/>
                  </a:schemeClr>
                </a:solidFill>
              </a:rPr>
              <a:t>GCFL</a:t>
            </a:r>
            <a:endParaRPr lang="en-US" sz="4000" b="1" dirty="0">
              <a:solidFill>
                <a:srgbClr val="C00000"/>
              </a:solidFill>
            </a:endParaRPr>
          </a:p>
        </p:txBody>
      </p:sp>
      <p:sp>
        <p:nvSpPr>
          <p:cNvPr id="3" name="Content Placeholder 2"/>
          <p:cNvSpPr>
            <a:spLocks noGrp="1"/>
          </p:cNvSpPr>
          <p:nvPr>
            <p:ph idx="1"/>
          </p:nvPr>
        </p:nvSpPr>
        <p:spPr>
          <a:xfrm>
            <a:off x="5183188" y="987425"/>
            <a:ext cx="6172200" cy="5645195"/>
          </a:xfrm>
        </p:spPr>
        <p:txBody>
          <a:bodyPr>
            <a:noAutofit/>
          </a:bodyPr>
          <a:lstStyle/>
          <a:p>
            <a:r>
              <a:rPr lang="en-US" sz="1800" b="1" u="sng" dirty="0" smtClean="0"/>
              <a:t>Song:</a:t>
            </a:r>
          </a:p>
          <a:p>
            <a:pPr lvl="1"/>
            <a:r>
              <a:rPr lang="en-US" sz="1800" dirty="0"/>
              <a:t>The most characteristic and frequent call is a loud, </a:t>
            </a:r>
            <a:r>
              <a:rPr lang="en-US" sz="1800" dirty="0" smtClean="0"/>
              <a:t>penetrating </a:t>
            </a:r>
            <a:r>
              <a:rPr lang="en-US" sz="1800" i="1" dirty="0" err="1" smtClean="0"/>
              <a:t>whee-eep</a:t>
            </a:r>
            <a:r>
              <a:rPr lang="en-US" sz="1800" dirty="0"/>
              <a:t> whistle that rises quickly and ends abruptly.</a:t>
            </a:r>
          </a:p>
          <a:p>
            <a:pPr lvl="1"/>
            <a:r>
              <a:rPr lang="en-US" sz="1800" dirty="0">
                <a:hlinkClick r:id="rId2"/>
              </a:rPr>
              <a:t>http://</a:t>
            </a:r>
            <a:r>
              <a:rPr lang="en-US" sz="1800" dirty="0" smtClean="0">
                <a:hlinkClick r:id="rId2"/>
              </a:rPr>
              <a:t>www.allaboutbirds.org/guide/Great_crested_flycatcher/sounds</a:t>
            </a:r>
            <a:endParaRPr lang="en-US" sz="1800" dirty="0" smtClean="0"/>
          </a:p>
          <a:p>
            <a:r>
              <a:rPr lang="en-US" sz="1800" b="1" u="sng" dirty="0" smtClean="0"/>
              <a:t>Habitat:</a:t>
            </a:r>
          </a:p>
          <a:p>
            <a:pPr lvl="1"/>
            <a:r>
              <a:rPr lang="en-US" sz="1800" dirty="0"/>
              <a:t>Great Crested Flycatchers live in woodlots and open woodland, particularly among deciduous trees</a:t>
            </a:r>
            <a:r>
              <a:rPr lang="en-US" sz="1800" dirty="0" smtClean="0"/>
              <a:t>.</a:t>
            </a:r>
          </a:p>
          <a:p>
            <a:pPr lvl="1"/>
            <a:r>
              <a:rPr lang="en-US" sz="1800" dirty="0"/>
              <a:t>Great Crested Flycatchers are sit-and-wait predators, </a:t>
            </a:r>
            <a:r>
              <a:rPr lang="en-US" sz="1800" dirty="0" smtClean="0"/>
              <a:t>flying </a:t>
            </a:r>
            <a:r>
              <a:rPr lang="en-US" sz="1800" dirty="0"/>
              <a:t>from </a:t>
            </a:r>
            <a:r>
              <a:rPr lang="en-US" sz="1800" dirty="0" smtClean="0"/>
              <a:t> perches high in the forest canopy after </a:t>
            </a:r>
            <a:r>
              <a:rPr lang="en-US" sz="1800" dirty="0"/>
              <a:t>large insects, </a:t>
            </a:r>
            <a:r>
              <a:rPr lang="en-US" sz="1800" dirty="0" smtClean="0"/>
              <a:t>and then returning </a:t>
            </a:r>
            <a:r>
              <a:rPr lang="en-US" sz="1800" dirty="0"/>
              <a:t>to the same or a nearby perch. </a:t>
            </a:r>
            <a:endParaRPr lang="en-US" sz="1800" dirty="0" smtClean="0"/>
          </a:p>
          <a:p>
            <a:r>
              <a:rPr lang="en-US" sz="1800" b="1" u="sng" dirty="0" smtClean="0"/>
              <a:t>Field Marks:</a:t>
            </a:r>
          </a:p>
          <a:p>
            <a:pPr lvl="1"/>
            <a:r>
              <a:rPr lang="en-US" sz="1800" dirty="0"/>
              <a:t>Great Crested Flycatchers are reddish-brown above, with a brownish-gray head, gray throat and breast, and bright lemon-yellow belly. The brown upperparts are highlighted by </a:t>
            </a:r>
            <a:r>
              <a:rPr lang="en-US" sz="1800" dirty="0" err="1"/>
              <a:t>rufous</a:t>
            </a:r>
            <a:r>
              <a:rPr lang="en-US" sz="1800" dirty="0"/>
              <a:t>-orange flashes in the primaries and in the tail feathers. </a:t>
            </a:r>
          </a:p>
        </p:txBody>
      </p:sp>
      <p:sp>
        <p:nvSpPr>
          <p:cNvPr id="4" name="Text Placeholder 3"/>
          <p:cNvSpPr>
            <a:spLocks noGrp="1"/>
          </p:cNvSpPr>
          <p:nvPr>
            <p:ph type="body" sz="half" idx="2"/>
          </p:nvPr>
        </p:nvSpPr>
        <p:spPr/>
        <p:txBody>
          <a:bodyPr/>
          <a:lstStyle/>
          <a:p>
            <a:endParaRPr lang="en-US" dirty="0" smtClean="0"/>
          </a:p>
          <a:p>
            <a:endParaRPr lang="en-US" dirty="0"/>
          </a:p>
        </p:txBody>
      </p:sp>
      <p:pic>
        <p:nvPicPr>
          <p:cNvPr id="5" name="Picture 4"/>
          <p:cNvPicPr>
            <a:picLocks noChangeAspect="1"/>
          </p:cNvPicPr>
          <p:nvPr/>
        </p:nvPicPr>
        <p:blipFill>
          <a:blip r:embed="rId3"/>
          <a:stretch>
            <a:fillRect/>
          </a:stretch>
        </p:blipFill>
        <p:spPr>
          <a:xfrm>
            <a:off x="839788" y="2189408"/>
            <a:ext cx="3551907" cy="3412902"/>
          </a:xfrm>
          <a:prstGeom prst="rect">
            <a:avLst/>
          </a:prstGeom>
        </p:spPr>
      </p:pic>
      <p:sp>
        <p:nvSpPr>
          <p:cNvPr id="6" name="TextBox 5"/>
          <p:cNvSpPr txBox="1"/>
          <p:nvPr/>
        </p:nvSpPr>
        <p:spPr>
          <a:xfrm>
            <a:off x="10122794" y="334851"/>
            <a:ext cx="1506829" cy="369332"/>
          </a:xfrm>
          <a:prstGeom prst="rect">
            <a:avLst/>
          </a:prstGeom>
          <a:noFill/>
        </p:spPr>
        <p:txBody>
          <a:bodyPr wrap="square" rtlCol="0">
            <a:spAutoFit/>
          </a:bodyPr>
          <a:lstStyle/>
          <a:p>
            <a:r>
              <a:rPr lang="en-US" dirty="0" smtClean="0">
                <a:solidFill>
                  <a:srgbClr val="FF0000"/>
                </a:solidFill>
              </a:rPr>
              <a:t>Week 3</a:t>
            </a:r>
            <a:endParaRPr lang="en-US" dirty="0">
              <a:solidFill>
                <a:srgbClr val="FF0000"/>
              </a:solidFill>
            </a:endParaRPr>
          </a:p>
        </p:txBody>
      </p:sp>
    </p:spTree>
    <p:extLst>
      <p:ext uri="{BB962C8B-B14F-4D97-AF65-F5344CB8AC3E}">
        <p14:creationId xmlns:p14="http://schemas.microsoft.com/office/powerpoint/2010/main" val="14504646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b="1" dirty="0" smtClean="0">
                <a:solidFill>
                  <a:srgbClr val="C00000"/>
                </a:solidFill>
              </a:rPr>
              <a:t>Downy</a:t>
            </a:r>
            <a:br>
              <a:rPr lang="en-US" sz="4000" b="1" dirty="0" smtClean="0">
                <a:solidFill>
                  <a:srgbClr val="C00000"/>
                </a:solidFill>
              </a:rPr>
            </a:br>
            <a:r>
              <a:rPr lang="en-US" sz="4000" b="1" dirty="0" smtClean="0">
                <a:solidFill>
                  <a:srgbClr val="C00000"/>
                </a:solidFill>
              </a:rPr>
              <a:t>Woodpecker</a:t>
            </a:r>
            <a:br>
              <a:rPr lang="en-US" sz="4000" b="1" dirty="0" smtClean="0">
                <a:solidFill>
                  <a:srgbClr val="C00000"/>
                </a:solidFill>
              </a:rPr>
            </a:br>
            <a:r>
              <a:rPr lang="en-US" sz="4000" b="1" dirty="0" smtClean="0">
                <a:solidFill>
                  <a:schemeClr val="accent6">
                    <a:lumMod val="75000"/>
                  </a:schemeClr>
                </a:solidFill>
              </a:rPr>
              <a:t>DOWO</a:t>
            </a:r>
            <a:endParaRPr lang="en-US" sz="4000" b="1" dirty="0">
              <a:solidFill>
                <a:srgbClr val="C00000"/>
              </a:solidFill>
            </a:endParaRPr>
          </a:p>
        </p:txBody>
      </p:sp>
      <p:sp>
        <p:nvSpPr>
          <p:cNvPr id="3" name="Content Placeholder 2"/>
          <p:cNvSpPr>
            <a:spLocks noGrp="1"/>
          </p:cNvSpPr>
          <p:nvPr>
            <p:ph idx="1"/>
          </p:nvPr>
        </p:nvSpPr>
        <p:spPr>
          <a:xfrm>
            <a:off x="5183188" y="987425"/>
            <a:ext cx="6172200" cy="5503527"/>
          </a:xfrm>
        </p:spPr>
        <p:txBody>
          <a:bodyPr>
            <a:noAutofit/>
          </a:bodyPr>
          <a:lstStyle/>
          <a:p>
            <a:r>
              <a:rPr lang="en-US" sz="1800" b="1" u="sng" dirty="0" smtClean="0"/>
              <a:t>Song:</a:t>
            </a:r>
          </a:p>
          <a:p>
            <a:pPr lvl="1"/>
            <a:r>
              <a:rPr lang="en-US" sz="1800" dirty="0"/>
              <a:t>Downy Woodpeckers make lots of noise, both with their shrill whinnying call and by drumming on trees</a:t>
            </a:r>
            <a:r>
              <a:rPr lang="en-US" sz="1800" dirty="0" smtClean="0"/>
              <a:t>.</a:t>
            </a:r>
          </a:p>
          <a:p>
            <a:pPr lvl="1"/>
            <a:r>
              <a:rPr lang="en-US" sz="1800" dirty="0">
                <a:hlinkClick r:id="rId2"/>
              </a:rPr>
              <a:t>http://</a:t>
            </a:r>
            <a:r>
              <a:rPr lang="en-US" sz="1800" dirty="0" smtClean="0">
                <a:hlinkClick r:id="rId2"/>
              </a:rPr>
              <a:t>www.allaboutbirds.org/guide/downy_woodpecker/sounds</a:t>
            </a:r>
            <a:endParaRPr lang="en-US" sz="1800" dirty="0" smtClean="0"/>
          </a:p>
          <a:p>
            <a:r>
              <a:rPr lang="en-US" sz="1800" b="1" u="sng" dirty="0" smtClean="0"/>
              <a:t>Habitat:</a:t>
            </a:r>
          </a:p>
          <a:p>
            <a:pPr lvl="1"/>
            <a:r>
              <a:rPr lang="en-US" sz="1800" dirty="0"/>
              <a:t>Downy </a:t>
            </a:r>
            <a:r>
              <a:rPr lang="en-US" sz="1800" dirty="0" smtClean="0"/>
              <a:t>Woodpeckers can be found </a:t>
            </a:r>
            <a:r>
              <a:rPr lang="en-US" sz="1800" dirty="0"/>
              <a:t>in open woodlands, particularly among deciduous trees, and brushy or weedy edges. They’re also at home in orchards, city parks, backyards and vacant lots</a:t>
            </a:r>
            <a:r>
              <a:rPr lang="en-US" sz="1800" dirty="0" smtClean="0"/>
              <a:t>.</a:t>
            </a:r>
          </a:p>
          <a:p>
            <a:pPr lvl="1"/>
            <a:r>
              <a:rPr lang="en-US" sz="1800" dirty="0" smtClean="0"/>
              <a:t>They hitch </a:t>
            </a:r>
            <a:r>
              <a:rPr lang="en-US" sz="1800" dirty="0"/>
              <a:t>around tree limbs and trunks or drop into tall weeds to feed on </a:t>
            </a:r>
            <a:r>
              <a:rPr lang="en-US" sz="1800" dirty="0" smtClean="0"/>
              <a:t>galls.  They move </a:t>
            </a:r>
            <a:r>
              <a:rPr lang="en-US" sz="1800" dirty="0"/>
              <a:t>more acrobatically than larger woodpeckers.</a:t>
            </a:r>
            <a:endParaRPr lang="en-US" sz="1800" dirty="0" smtClean="0"/>
          </a:p>
          <a:p>
            <a:r>
              <a:rPr lang="en-US" sz="1800" b="1" u="sng" dirty="0" smtClean="0"/>
              <a:t>Field Marks:</a:t>
            </a:r>
          </a:p>
          <a:p>
            <a:pPr lvl="1"/>
            <a:r>
              <a:rPr lang="en-US" sz="1800" dirty="0"/>
              <a:t>The black upperparts are checked with white on the wings, the head is boldly striped, and the back has a broad white stripe down the center. Males have a small red patch on the back of the head. The outer tail feathers are typically white with a few black spots.</a:t>
            </a:r>
          </a:p>
        </p:txBody>
      </p:sp>
      <p:sp>
        <p:nvSpPr>
          <p:cNvPr id="4" name="Text Placeholder 3"/>
          <p:cNvSpPr>
            <a:spLocks noGrp="1"/>
          </p:cNvSpPr>
          <p:nvPr>
            <p:ph type="body" sz="half" idx="2"/>
          </p:nvPr>
        </p:nvSpPr>
        <p:spPr/>
        <p:txBody>
          <a:bodyPr/>
          <a:lstStyle/>
          <a:p>
            <a:endParaRPr lang="en-US" dirty="0" smtClean="0"/>
          </a:p>
          <a:p>
            <a:endParaRPr lang="en-US" dirty="0"/>
          </a:p>
        </p:txBody>
      </p:sp>
      <p:pic>
        <p:nvPicPr>
          <p:cNvPr id="6" name="Picture 5"/>
          <p:cNvPicPr>
            <a:picLocks noChangeAspect="1"/>
          </p:cNvPicPr>
          <p:nvPr/>
        </p:nvPicPr>
        <p:blipFill>
          <a:blip r:embed="rId3"/>
          <a:stretch>
            <a:fillRect/>
          </a:stretch>
        </p:blipFill>
        <p:spPr>
          <a:xfrm>
            <a:off x="686203" y="2319528"/>
            <a:ext cx="3872918" cy="3287332"/>
          </a:xfrm>
          <a:prstGeom prst="rect">
            <a:avLst/>
          </a:prstGeom>
        </p:spPr>
      </p:pic>
      <p:sp>
        <p:nvSpPr>
          <p:cNvPr id="7" name="TextBox 6"/>
          <p:cNvSpPr txBox="1"/>
          <p:nvPr/>
        </p:nvSpPr>
        <p:spPr>
          <a:xfrm>
            <a:off x="10122794" y="334851"/>
            <a:ext cx="1506829" cy="369332"/>
          </a:xfrm>
          <a:prstGeom prst="rect">
            <a:avLst/>
          </a:prstGeom>
          <a:noFill/>
        </p:spPr>
        <p:txBody>
          <a:bodyPr wrap="square" rtlCol="0">
            <a:spAutoFit/>
          </a:bodyPr>
          <a:lstStyle/>
          <a:p>
            <a:r>
              <a:rPr lang="en-US" dirty="0" smtClean="0">
                <a:solidFill>
                  <a:srgbClr val="FF0000"/>
                </a:solidFill>
              </a:rPr>
              <a:t>Week 3</a:t>
            </a:r>
            <a:endParaRPr lang="en-US" dirty="0">
              <a:solidFill>
                <a:srgbClr val="FF0000"/>
              </a:solidFill>
            </a:endParaRPr>
          </a:p>
        </p:txBody>
      </p:sp>
    </p:spTree>
    <p:extLst>
      <p:ext uri="{BB962C8B-B14F-4D97-AF65-F5344CB8AC3E}">
        <p14:creationId xmlns:p14="http://schemas.microsoft.com/office/powerpoint/2010/main" val="6062643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b="1" dirty="0" smtClean="0">
                <a:solidFill>
                  <a:srgbClr val="C00000"/>
                </a:solidFill>
              </a:rPr>
              <a:t>Pileated</a:t>
            </a:r>
            <a:br>
              <a:rPr lang="en-US" sz="4000" b="1" dirty="0" smtClean="0">
                <a:solidFill>
                  <a:srgbClr val="C00000"/>
                </a:solidFill>
              </a:rPr>
            </a:br>
            <a:r>
              <a:rPr lang="en-US" sz="4000" b="1" dirty="0" smtClean="0">
                <a:solidFill>
                  <a:srgbClr val="C00000"/>
                </a:solidFill>
              </a:rPr>
              <a:t>Woodpecker</a:t>
            </a:r>
            <a:br>
              <a:rPr lang="en-US" sz="4000" b="1" dirty="0" smtClean="0">
                <a:solidFill>
                  <a:srgbClr val="C00000"/>
                </a:solidFill>
              </a:rPr>
            </a:br>
            <a:r>
              <a:rPr lang="en-US" sz="4000" b="1" dirty="0" smtClean="0">
                <a:solidFill>
                  <a:schemeClr val="accent6">
                    <a:lumMod val="75000"/>
                  </a:schemeClr>
                </a:solidFill>
              </a:rPr>
              <a:t>PIWO</a:t>
            </a:r>
            <a:endParaRPr lang="en-US" sz="4000" b="1" dirty="0">
              <a:solidFill>
                <a:srgbClr val="C00000"/>
              </a:solidFill>
            </a:endParaRPr>
          </a:p>
        </p:txBody>
      </p:sp>
      <p:sp>
        <p:nvSpPr>
          <p:cNvPr id="3" name="Content Placeholder 2"/>
          <p:cNvSpPr>
            <a:spLocks noGrp="1"/>
          </p:cNvSpPr>
          <p:nvPr>
            <p:ph idx="1"/>
          </p:nvPr>
        </p:nvSpPr>
        <p:spPr>
          <a:xfrm>
            <a:off x="5183188" y="723901"/>
            <a:ext cx="6172200" cy="5908720"/>
          </a:xfrm>
        </p:spPr>
        <p:txBody>
          <a:bodyPr>
            <a:noAutofit/>
          </a:bodyPr>
          <a:lstStyle/>
          <a:p>
            <a:r>
              <a:rPr lang="en-US" sz="1800" b="1" u="sng" dirty="0" smtClean="0"/>
              <a:t>Song:</a:t>
            </a:r>
          </a:p>
          <a:p>
            <a:pPr lvl="1"/>
            <a:r>
              <a:rPr lang="en-US" sz="1800" dirty="0"/>
              <a:t>They are loud birds with whinnying calls. They also drum on dead trees in a deep, slow, rolling pattern, and even the heavy chopping sound of foraging carries well</a:t>
            </a:r>
            <a:r>
              <a:rPr lang="en-US" sz="1800" dirty="0" smtClean="0"/>
              <a:t>.</a:t>
            </a:r>
          </a:p>
          <a:p>
            <a:pPr lvl="1"/>
            <a:r>
              <a:rPr lang="en-US" sz="1800" dirty="0"/>
              <a:t>Loud and sharp call delivered at irregular speed: </a:t>
            </a:r>
            <a:r>
              <a:rPr lang="en-US" sz="1800" i="1" dirty="0" err="1"/>
              <a:t>cuk</a:t>
            </a:r>
            <a:r>
              <a:rPr lang="en-US" sz="1800" i="1" dirty="0"/>
              <a:t> </a:t>
            </a:r>
            <a:r>
              <a:rPr lang="en-US" sz="1800" i="1" dirty="0" err="1"/>
              <a:t>cuk</a:t>
            </a:r>
            <a:r>
              <a:rPr lang="en-US" sz="1800" i="1" dirty="0"/>
              <a:t>...</a:t>
            </a:r>
            <a:r>
              <a:rPr lang="en-US" sz="1800" i="1" dirty="0" err="1"/>
              <a:t>cuk</a:t>
            </a:r>
            <a:r>
              <a:rPr lang="en-US" sz="1800" i="1" dirty="0"/>
              <a:t>...</a:t>
            </a:r>
            <a:r>
              <a:rPr lang="en-US" sz="1800" i="1" dirty="0" err="1"/>
              <a:t>cuk</a:t>
            </a:r>
            <a:r>
              <a:rPr lang="en-US" sz="1800" i="1" dirty="0"/>
              <a:t>...</a:t>
            </a:r>
            <a:r>
              <a:rPr lang="en-US" sz="1800" i="1" dirty="0" err="1" smtClean="0"/>
              <a:t>cuk</a:t>
            </a:r>
            <a:endParaRPr lang="en-US" sz="1800" i="1" dirty="0" smtClean="0"/>
          </a:p>
          <a:p>
            <a:pPr lvl="1"/>
            <a:r>
              <a:rPr lang="en-US" sz="1800" dirty="0">
                <a:hlinkClick r:id="rId2"/>
              </a:rPr>
              <a:t>http://</a:t>
            </a:r>
            <a:r>
              <a:rPr lang="en-US" sz="1800" dirty="0" smtClean="0">
                <a:hlinkClick r:id="rId2"/>
              </a:rPr>
              <a:t>www.allaboutbirds.org/guide/Pileated_Woodpecker/sounds</a:t>
            </a:r>
            <a:endParaRPr lang="en-US" sz="1800" dirty="0" smtClean="0"/>
          </a:p>
          <a:p>
            <a:r>
              <a:rPr lang="en-US" sz="1800" b="1" u="sng" dirty="0" smtClean="0"/>
              <a:t>Habitat:</a:t>
            </a:r>
          </a:p>
          <a:p>
            <a:pPr lvl="1"/>
            <a:r>
              <a:rPr lang="en-US" sz="1800" dirty="0"/>
              <a:t>Pileated Woodpeckers are forest birds that require large, standing dead trees and downed wood. Forests can be evergreen, deciduous, or </a:t>
            </a:r>
            <a:r>
              <a:rPr lang="en-US" sz="1800" dirty="0" smtClean="0"/>
              <a:t>mixed.</a:t>
            </a:r>
          </a:p>
          <a:p>
            <a:pPr lvl="1"/>
            <a:r>
              <a:rPr lang="en-US" sz="1800" dirty="0"/>
              <a:t>Pileated Woodpeckers drill distinctive rectangular-shaped holes in rotten wood to get at carpenter ants and other insects.</a:t>
            </a:r>
            <a:endParaRPr lang="en-US" sz="1800" dirty="0" smtClean="0"/>
          </a:p>
          <a:p>
            <a:r>
              <a:rPr lang="en-US" sz="1800" b="1" u="sng" dirty="0" smtClean="0"/>
              <a:t>Field Marks:</a:t>
            </a:r>
          </a:p>
          <a:p>
            <a:pPr lvl="1"/>
            <a:r>
              <a:rPr lang="en-US" sz="1800" dirty="0"/>
              <a:t>Pileated Woodpeckers are mostly black with white stripes on the face and neck and a flaming-red crest. Males have a red stripe on the cheek. In flight, the bird reveals extensive white </a:t>
            </a:r>
            <a:r>
              <a:rPr lang="en-US" sz="1800" dirty="0" smtClean="0"/>
              <a:t>underwings. </a:t>
            </a:r>
            <a:r>
              <a:rPr lang="en-US" sz="1800" dirty="0"/>
              <a:t> It’s nearly the size of a crow</a:t>
            </a:r>
          </a:p>
        </p:txBody>
      </p:sp>
      <p:sp>
        <p:nvSpPr>
          <p:cNvPr id="4" name="Text Placeholder 3"/>
          <p:cNvSpPr>
            <a:spLocks noGrp="1"/>
          </p:cNvSpPr>
          <p:nvPr>
            <p:ph type="body" sz="half" idx="2"/>
          </p:nvPr>
        </p:nvSpPr>
        <p:spPr>
          <a:xfrm>
            <a:off x="1791864" y="6297349"/>
            <a:ext cx="2746969" cy="2460890"/>
          </a:xfrm>
        </p:spPr>
        <p:txBody>
          <a:bodyPr/>
          <a:lstStyle/>
          <a:p>
            <a:endParaRPr lang="en-US" dirty="0" smtClean="0"/>
          </a:p>
          <a:p>
            <a:endParaRPr lang="en-US" dirty="0"/>
          </a:p>
        </p:txBody>
      </p:sp>
      <p:pic>
        <p:nvPicPr>
          <p:cNvPr id="1026" name="Picture 2" descr="http://birds.audubon.org/sites/default/files/imagecache/bird-full/species_images/Pileated_Woodpecker_m57-4-021_l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7651" y="2171253"/>
            <a:ext cx="3193893" cy="368979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122794" y="334851"/>
            <a:ext cx="1506829" cy="369332"/>
          </a:xfrm>
          <a:prstGeom prst="rect">
            <a:avLst/>
          </a:prstGeom>
          <a:noFill/>
        </p:spPr>
        <p:txBody>
          <a:bodyPr wrap="square" rtlCol="0">
            <a:spAutoFit/>
          </a:bodyPr>
          <a:lstStyle/>
          <a:p>
            <a:r>
              <a:rPr lang="en-US" dirty="0" smtClean="0">
                <a:solidFill>
                  <a:srgbClr val="FF0000"/>
                </a:solidFill>
              </a:rPr>
              <a:t>Week 3</a:t>
            </a:r>
            <a:endParaRPr lang="en-US" dirty="0">
              <a:solidFill>
                <a:srgbClr val="FF0000"/>
              </a:solidFill>
            </a:endParaRPr>
          </a:p>
        </p:txBody>
      </p:sp>
    </p:spTree>
    <p:extLst>
      <p:ext uri="{BB962C8B-B14F-4D97-AF65-F5344CB8AC3E}">
        <p14:creationId xmlns:p14="http://schemas.microsoft.com/office/powerpoint/2010/main" val="42287469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lgn="ctr"/>
            <a:r>
              <a:rPr lang="en-US" sz="4000" b="1" dirty="0" smtClean="0">
                <a:solidFill>
                  <a:srgbClr val="C00000"/>
                </a:solidFill>
              </a:rPr>
              <a:t>Black-capped</a:t>
            </a:r>
            <a:br>
              <a:rPr lang="en-US" sz="4000" b="1" dirty="0" smtClean="0">
                <a:solidFill>
                  <a:srgbClr val="C00000"/>
                </a:solidFill>
              </a:rPr>
            </a:br>
            <a:r>
              <a:rPr lang="en-US" sz="4000" b="1" dirty="0" smtClean="0">
                <a:solidFill>
                  <a:srgbClr val="C00000"/>
                </a:solidFill>
              </a:rPr>
              <a:t>Chickadee</a:t>
            </a:r>
            <a:br>
              <a:rPr lang="en-US" sz="4000" b="1" dirty="0" smtClean="0">
                <a:solidFill>
                  <a:srgbClr val="C00000"/>
                </a:solidFill>
              </a:rPr>
            </a:br>
            <a:r>
              <a:rPr lang="en-US" sz="4000" b="1" dirty="0" smtClean="0">
                <a:solidFill>
                  <a:schemeClr val="accent6">
                    <a:lumMod val="75000"/>
                  </a:schemeClr>
                </a:solidFill>
              </a:rPr>
              <a:t>BCCH</a:t>
            </a:r>
            <a:endParaRPr lang="en-US" sz="4000" b="1" dirty="0">
              <a:solidFill>
                <a:srgbClr val="C00000"/>
              </a:solidFill>
            </a:endParaRPr>
          </a:p>
        </p:txBody>
      </p:sp>
      <p:sp>
        <p:nvSpPr>
          <p:cNvPr id="6" name="Content Placeholder 5"/>
          <p:cNvSpPr>
            <a:spLocks noGrp="1"/>
          </p:cNvSpPr>
          <p:nvPr>
            <p:ph idx="1"/>
          </p:nvPr>
        </p:nvSpPr>
        <p:spPr>
          <a:xfrm>
            <a:off x="5183188" y="647700"/>
            <a:ext cx="6172200" cy="5740221"/>
          </a:xfrm>
        </p:spPr>
        <p:txBody>
          <a:bodyPr>
            <a:noAutofit/>
          </a:bodyPr>
          <a:lstStyle/>
          <a:p>
            <a:r>
              <a:rPr lang="en-US" sz="1800" b="1" u="sng" dirty="0" smtClean="0"/>
              <a:t>Song:</a:t>
            </a:r>
          </a:p>
          <a:p>
            <a:pPr lvl="1"/>
            <a:r>
              <a:rPr lang="en-US" sz="1800" dirty="0"/>
              <a:t>the song is a simple, pure 2 or 3-note </a:t>
            </a:r>
            <a:r>
              <a:rPr lang="en-US" sz="1800" dirty="0" smtClean="0"/>
              <a:t>whistled </a:t>
            </a:r>
            <a:r>
              <a:rPr lang="en-US" sz="1800" i="1" dirty="0" smtClean="0"/>
              <a:t>fee-bee</a:t>
            </a:r>
            <a:r>
              <a:rPr lang="en-US" sz="1800" dirty="0"/>
              <a:t> or </a:t>
            </a:r>
            <a:r>
              <a:rPr lang="en-US" sz="1800" i="1" dirty="0"/>
              <a:t>hey, sweetie</a:t>
            </a:r>
            <a:r>
              <a:rPr lang="en-US" sz="1800" dirty="0" smtClean="0"/>
              <a:t>.  Or can sound like </a:t>
            </a:r>
            <a:r>
              <a:rPr lang="en-US" sz="1800" i="1" dirty="0" smtClean="0"/>
              <a:t>chickadee-</a:t>
            </a:r>
            <a:r>
              <a:rPr lang="en-US" sz="1800" i="1" dirty="0" err="1" smtClean="0"/>
              <a:t>dee</a:t>
            </a:r>
            <a:r>
              <a:rPr lang="en-US" sz="1800" i="1" dirty="0" smtClean="0"/>
              <a:t>-</a:t>
            </a:r>
            <a:r>
              <a:rPr lang="en-US" sz="1800" i="1" dirty="0" err="1" smtClean="0"/>
              <a:t>dee</a:t>
            </a:r>
            <a:r>
              <a:rPr lang="en-US" sz="1800" i="1" dirty="0" smtClean="0"/>
              <a:t>.</a:t>
            </a:r>
          </a:p>
          <a:p>
            <a:pPr lvl="1"/>
            <a:r>
              <a:rPr lang="en-US" sz="1800" dirty="0">
                <a:hlinkClick r:id="rId2"/>
              </a:rPr>
              <a:t>http://</a:t>
            </a:r>
            <a:r>
              <a:rPr lang="en-US" sz="1800" dirty="0" smtClean="0">
                <a:hlinkClick r:id="rId2"/>
              </a:rPr>
              <a:t>www.allaboutbirds.org/guide/Black-capped_Chickadee/sounds</a:t>
            </a:r>
            <a:endParaRPr lang="en-US" sz="1800" dirty="0" smtClean="0"/>
          </a:p>
          <a:p>
            <a:r>
              <a:rPr lang="en-US" sz="1800" b="1" u="sng" dirty="0" smtClean="0"/>
              <a:t>Habitat:</a:t>
            </a:r>
          </a:p>
          <a:p>
            <a:pPr lvl="1"/>
            <a:r>
              <a:rPr lang="en-US" sz="1800" dirty="0" smtClean="0"/>
              <a:t>Chickadees </a:t>
            </a:r>
            <a:r>
              <a:rPr lang="en-US" sz="1800" dirty="0"/>
              <a:t>may be found in any habitat that has trees or woody shrubs, from forests and woodlots to residential neighborhoods and parks, and sometimes weedy fields and cattail </a:t>
            </a:r>
            <a:r>
              <a:rPr lang="en-US" sz="1800" dirty="0" smtClean="0"/>
              <a:t>marshes.</a:t>
            </a:r>
          </a:p>
          <a:p>
            <a:pPr lvl="1"/>
            <a:r>
              <a:rPr lang="en-US" sz="1800" dirty="0" smtClean="0"/>
              <a:t>They </a:t>
            </a:r>
            <a:r>
              <a:rPr lang="en-US" sz="1800" dirty="0"/>
              <a:t>frequently nest in birch or alder trees</a:t>
            </a:r>
            <a:r>
              <a:rPr lang="en-US" sz="1800" dirty="0" smtClean="0"/>
              <a:t>.</a:t>
            </a:r>
          </a:p>
          <a:p>
            <a:pPr lvl="1"/>
            <a:r>
              <a:rPr lang="en-US" sz="1800" dirty="0"/>
              <a:t>They are acrobatic and associate in </a:t>
            </a:r>
            <a:r>
              <a:rPr lang="en-US" sz="1800" dirty="0" smtClean="0"/>
              <a:t>flocks.</a:t>
            </a:r>
          </a:p>
          <a:p>
            <a:r>
              <a:rPr lang="en-US" sz="1800" b="1" u="sng" dirty="0" smtClean="0"/>
              <a:t>Field Marks:</a:t>
            </a:r>
          </a:p>
          <a:p>
            <a:pPr lvl="1"/>
            <a:r>
              <a:rPr lang="en-US" sz="1800" dirty="0"/>
              <a:t>The chickadee’s black cap and bib; white cheeks; gray back, wings, and tail; and whitish underside with buffy sides are distinctive. </a:t>
            </a:r>
            <a:endParaRPr lang="en-US" sz="1800" dirty="0" smtClean="0"/>
          </a:p>
          <a:p>
            <a:pPr lvl="1"/>
            <a:r>
              <a:rPr lang="en-US" sz="1800" dirty="0"/>
              <a:t>A bird almost universally considered “cute” thanks to its oversized round head, tiny body, and </a:t>
            </a:r>
            <a:r>
              <a:rPr lang="en-US" sz="1800" dirty="0" smtClean="0"/>
              <a:t>curiosity </a:t>
            </a:r>
            <a:r>
              <a:rPr lang="en-US" sz="1800" dirty="0"/>
              <a:t>about </a:t>
            </a:r>
            <a:r>
              <a:rPr lang="en-US" sz="1800" dirty="0" smtClean="0"/>
              <a:t>everything.</a:t>
            </a:r>
            <a:endParaRPr lang="en-US" sz="1800" dirty="0"/>
          </a:p>
        </p:txBody>
      </p:sp>
      <p:sp>
        <p:nvSpPr>
          <p:cNvPr id="7" name="Text Placeholder 6"/>
          <p:cNvSpPr>
            <a:spLocks noGrp="1"/>
          </p:cNvSpPr>
          <p:nvPr>
            <p:ph type="body" sz="half" idx="2"/>
          </p:nvPr>
        </p:nvSpPr>
        <p:spPr/>
        <p:txBody>
          <a:bodyPr/>
          <a:lstStyle/>
          <a:p>
            <a:endParaRPr lang="en-US" dirty="0" smtClean="0"/>
          </a:p>
          <a:p>
            <a:endParaRPr lang="en-US" dirty="0"/>
          </a:p>
        </p:txBody>
      </p:sp>
      <p:pic>
        <p:nvPicPr>
          <p:cNvPr id="8" name="Picture 7"/>
          <p:cNvPicPr>
            <a:picLocks noChangeAspect="1"/>
          </p:cNvPicPr>
          <p:nvPr/>
        </p:nvPicPr>
        <p:blipFill>
          <a:blip r:embed="rId3"/>
          <a:stretch>
            <a:fillRect/>
          </a:stretch>
        </p:blipFill>
        <p:spPr>
          <a:xfrm>
            <a:off x="334851" y="2260426"/>
            <a:ext cx="4437174" cy="3405535"/>
          </a:xfrm>
          <a:prstGeom prst="rect">
            <a:avLst/>
          </a:prstGeom>
        </p:spPr>
      </p:pic>
      <p:sp>
        <p:nvSpPr>
          <p:cNvPr id="9" name="TextBox 8"/>
          <p:cNvSpPr txBox="1"/>
          <p:nvPr/>
        </p:nvSpPr>
        <p:spPr>
          <a:xfrm>
            <a:off x="10122794" y="334851"/>
            <a:ext cx="1506829" cy="369332"/>
          </a:xfrm>
          <a:prstGeom prst="rect">
            <a:avLst/>
          </a:prstGeom>
          <a:noFill/>
        </p:spPr>
        <p:txBody>
          <a:bodyPr wrap="square" rtlCol="0">
            <a:spAutoFit/>
          </a:bodyPr>
          <a:lstStyle/>
          <a:p>
            <a:r>
              <a:rPr lang="en-US" dirty="0" smtClean="0">
                <a:solidFill>
                  <a:srgbClr val="FF0000"/>
                </a:solidFill>
              </a:rPr>
              <a:t>Week 3</a:t>
            </a:r>
            <a:endParaRPr lang="en-US" dirty="0">
              <a:solidFill>
                <a:srgbClr val="FF0000"/>
              </a:solidFill>
            </a:endParaRPr>
          </a:p>
        </p:txBody>
      </p:sp>
    </p:spTree>
    <p:extLst>
      <p:ext uri="{BB962C8B-B14F-4D97-AF65-F5344CB8AC3E}">
        <p14:creationId xmlns:p14="http://schemas.microsoft.com/office/powerpoint/2010/main" val="17654549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sz="4000" b="1" dirty="0" smtClean="0">
                <a:solidFill>
                  <a:srgbClr val="C00000"/>
                </a:solidFill>
              </a:rPr>
              <a:t>Indigo Bunting</a:t>
            </a:r>
            <a:br>
              <a:rPr lang="en-US" sz="4000" b="1" dirty="0" smtClean="0">
                <a:solidFill>
                  <a:srgbClr val="C00000"/>
                </a:solidFill>
              </a:rPr>
            </a:br>
            <a:r>
              <a:rPr lang="en-US" sz="4000" b="1" dirty="0" smtClean="0">
                <a:solidFill>
                  <a:schemeClr val="accent6">
                    <a:lumMod val="75000"/>
                  </a:schemeClr>
                </a:solidFill>
              </a:rPr>
              <a:t>INBU</a:t>
            </a:r>
            <a:endParaRPr lang="en-US" sz="4000" b="1" dirty="0">
              <a:solidFill>
                <a:srgbClr val="C00000"/>
              </a:solidFill>
            </a:endParaRPr>
          </a:p>
        </p:txBody>
      </p:sp>
      <p:sp>
        <p:nvSpPr>
          <p:cNvPr id="6" name="Content Placeholder 5"/>
          <p:cNvSpPr>
            <a:spLocks noGrp="1"/>
          </p:cNvSpPr>
          <p:nvPr>
            <p:ph idx="1"/>
          </p:nvPr>
        </p:nvSpPr>
        <p:spPr>
          <a:xfrm>
            <a:off x="5183188" y="698501"/>
            <a:ext cx="6172200" cy="5972756"/>
          </a:xfrm>
        </p:spPr>
        <p:txBody>
          <a:bodyPr>
            <a:noAutofit/>
          </a:bodyPr>
          <a:lstStyle/>
          <a:p>
            <a:r>
              <a:rPr lang="en-US" sz="1800" b="1" u="sng" dirty="0" smtClean="0"/>
              <a:t>Song:</a:t>
            </a:r>
          </a:p>
          <a:p>
            <a:pPr lvl="1"/>
            <a:r>
              <a:rPr lang="en-US" sz="1800" dirty="0" smtClean="0"/>
              <a:t>Male </a:t>
            </a:r>
            <a:r>
              <a:rPr lang="en-US" sz="1800" dirty="0"/>
              <a:t>Indigo Buntings whistle a bright, lively song of sharp, clear, high-pitched notes that lasts about 2 </a:t>
            </a:r>
            <a:r>
              <a:rPr lang="en-US" sz="1800" dirty="0" smtClean="0"/>
              <a:t>seconds.</a:t>
            </a:r>
          </a:p>
          <a:p>
            <a:pPr lvl="1"/>
            <a:r>
              <a:rPr lang="en-US" sz="1800" dirty="0" smtClean="0"/>
              <a:t>Notes </a:t>
            </a:r>
            <a:r>
              <a:rPr lang="en-US" sz="1800" dirty="0"/>
              <a:t>or phrases are often repeated in pairs: "</a:t>
            </a:r>
            <a:r>
              <a:rPr lang="en-US" sz="1800" i="1" dirty="0"/>
              <a:t>what! what! where? where? see it! see it!</a:t>
            </a:r>
            <a:r>
              <a:rPr lang="en-US" sz="1800" dirty="0"/>
              <a:t>" </a:t>
            </a:r>
            <a:endParaRPr lang="en-US" sz="1800" dirty="0" smtClean="0"/>
          </a:p>
          <a:p>
            <a:pPr lvl="1"/>
            <a:r>
              <a:rPr lang="en-US" sz="1800" dirty="0">
                <a:hlinkClick r:id="rId2"/>
              </a:rPr>
              <a:t>http://</a:t>
            </a:r>
            <a:r>
              <a:rPr lang="en-US" sz="1800" dirty="0" smtClean="0">
                <a:hlinkClick r:id="rId2"/>
              </a:rPr>
              <a:t>www.allaboutbirds.org/guide/Indigo_Bunting/sounds</a:t>
            </a:r>
            <a:endParaRPr lang="en-US" sz="1800" dirty="0" smtClean="0"/>
          </a:p>
          <a:p>
            <a:r>
              <a:rPr lang="en-US" sz="1800" b="1" u="sng" dirty="0" smtClean="0"/>
              <a:t>Habitat:</a:t>
            </a:r>
          </a:p>
          <a:p>
            <a:pPr lvl="1"/>
            <a:r>
              <a:rPr lang="en-US" sz="1800" dirty="0" smtClean="0"/>
              <a:t>Look for Indigo </a:t>
            </a:r>
            <a:r>
              <a:rPr lang="en-US" sz="1800" dirty="0"/>
              <a:t>Buntings in weedy and brushy areas, especially where fields meet forests. They love edges, hedgerows, overgrown patches, and brushy roadsides. </a:t>
            </a:r>
            <a:endParaRPr lang="en-US" sz="1800" dirty="0" smtClean="0"/>
          </a:p>
          <a:p>
            <a:pPr lvl="1"/>
            <a:r>
              <a:rPr lang="en-US" sz="1800" dirty="0" smtClean="0"/>
              <a:t>When </a:t>
            </a:r>
            <a:r>
              <a:rPr lang="en-US" sz="1800" dirty="0"/>
              <a:t>not singing from the tallest perches in the area, they can often be seen foraging among seed-laden shrubs and grasses.</a:t>
            </a:r>
            <a:endParaRPr lang="en-US" sz="1800" dirty="0" smtClean="0"/>
          </a:p>
          <a:p>
            <a:r>
              <a:rPr lang="en-US" sz="1800" b="1" u="sng" dirty="0" smtClean="0"/>
              <a:t>Field Marks:</a:t>
            </a:r>
          </a:p>
          <a:p>
            <a:pPr lvl="1"/>
            <a:r>
              <a:rPr lang="en-US" sz="1800" dirty="0"/>
              <a:t>A breeding male Indigo Bunting is blue all over, with slightly richer blue on his head and a shiny, silver-gray bill. Females are basically brown, with faint streaking on the breast, a whitish throat, </a:t>
            </a:r>
            <a:r>
              <a:rPr lang="en-US" sz="1800" dirty="0" smtClean="0"/>
              <a:t>with a </a:t>
            </a:r>
            <a:r>
              <a:rPr lang="en-US" sz="1800" dirty="0"/>
              <a:t>touch of blue on the wings, tail, or rump. </a:t>
            </a:r>
          </a:p>
        </p:txBody>
      </p:sp>
      <p:pic>
        <p:nvPicPr>
          <p:cNvPr id="8" name="Picture 7"/>
          <p:cNvPicPr>
            <a:picLocks noChangeAspect="1"/>
          </p:cNvPicPr>
          <p:nvPr/>
        </p:nvPicPr>
        <p:blipFill>
          <a:blip r:embed="rId3"/>
          <a:stretch>
            <a:fillRect/>
          </a:stretch>
        </p:blipFill>
        <p:spPr>
          <a:xfrm>
            <a:off x="656824" y="2279560"/>
            <a:ext cx="4115202" cy="3589427"/>
          </a:xfrm>
          <a:prstGeom prst="rect">
            <a:avLst/>
          </a:prstGeom>
        </p:spPr>
      </p:pic>
      <p:sp>
        <p:nvSpPr>
          <p:cNvPr id="7" name="Text Placeholder 6"/>
          <p:cNvSpPr>
            <a:spLocks noGrp="1"/>
          </p:cNvSpPr>
          <p:nvPr>
            <p:ph type="body" sz="half" idx="2"/>
          </p:nvPr>
        </p:nvSpPr>
        <p:spPr>
          <a:xfrm>
            <a:off x="839788" y="2434106"/>
            <a:ext cx="3932237" cy="3434881"/>
          </a:xfrm>
        </p:spPr>
        <p:txBody>
          <a:bodyPr/>
          <a:lstStyle/>
          <a:p>
            <a:endParaRPr lang="en-US" dirty="0"/>
          </a:p>
        </p:txBody>
      </p:sp>
      <p:sp>
        <p:nvSpPr>
          <p:cNvPr id="9" name="TextBox 8"/>
          <p:cNvSpPr txBox="1"/>
          <p:nvPr/>
        </p:nvSpPr>
        <p:spPr>
          <a:xfrm>
            <a:off x="10122794" y="334851"/>
            <a:ext cx="1506829" cy="369332"/>
          </a:xfrm>
          <a:prstGeom prst="rect">
            <a:avLst/>
          </a:prstGeom>
          <a:noFill/>
        </p:spPr>
        <p:txBody>
          <a:bodyPr wrap="square" rtlCol="0">
            <a:spAutoFit/>
          </a:bodyPr>
          <a:lstStyle/>
          <a:p>
            <a:r>
              <a:rPr lang="en-US" dirty="0" smtClean="0">
                <a:solidFill>
                  <a:srgbClr val="FF0000"/>
                </a:solidFill>
              </a:rPr>
              <a:t>Week 4</a:t>
            </a:r>
            <a:endParaRPr lang="en-US" dirty="0">
              <a:solidFill>
                <a:srgbClr val="FF0000"/>
              </a:solidFill>
            </a:endParaRPr>
          </a:p>
        </p:txBody>
      </p:sp>
    </p:spTree>
    <p:extLst>
      <p:ext uri="{BB962C8B-B14F-4D97-AF65-F5344CB8AC3E}">
        <p14:creationId xmlns:p14="http://schemas.microsoft.com/office/powerpoint/2010/main" val="13527747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b="1" dirty="0" smtClean="0">
                <a:solidFill>
                  <a:srgbClr val="C00000"/>
                </a:solidFill>
              </a:rPr>
              <a:t>White-breasted</a:t>
            </a:r>
            <a:br>
              <a:rPr lang="en-US" sz="4000" b="1" dirty="0" smtClean="0">
                <a:solidFill>
                  <a:srgbClr val="C00000"/>
                </a:solidFill>
              </a:rPr>
            </a:br>
            <a:r>
              <a:rPr lang="en-US" sz="4000" b="1" dirty="0" smtClean="0">
                <a:solidFill>
                  <a:srgbClr val="C00000"/>
                </a:solidFill>
              </a:rPr>
              <a:t>Nuthatch</a:t>
            </a:r>
            <a:br>
              <a:rPr lang="en-US" sz="4000" b="1" dirty="0" smtClean="0">
                <a:solidFill>
                  <a:srgbClr val="C00000"/>
                </a:solidFill>
              </a:rPr>
            </a:br>
            <a:r>
              <a:rPr lang="en-US" sz="4000" b="1" dirty="0" smtClean="0">
                <a:solidFill>
                  <a:schemeClr val="accent6">
                    <a:lumMod val="75000"/>
                  </a:schemeClr>
                </a:solidFill>
              </a:rPr>
              <a:t>WBNU</a:t>
            </a:r>
            <a:endParaRPr lang="en-US" sz="4000" b="1" dirty="0">
              <a:solidFill>
                <a:srgbClr val="C00000"/>
              </a:solidFill>
            </a:endParaRPr>
          </a:p>
        </p:txBody>
      </p:sp>
      <p:sp>
        <p:nvSpPr>
          <p:cNvPr id="3" name="Content Placeholder 2"/>
          <p:cNvSpPr>
            <a:spLocks noGrp="1"/>
          </p:cNvSpPr>
          <p:nvPr>
            <p:ph idx="1"/>
          </p:nvPr>
        </p:nvSpPr>
        <p:spPr>
          <a:xfrm>
            <a:off x="5183188" y="711201"/>
            <a:ext cx="6172200" cy="5625206"/>
          </a:xfrm>
        </p:spPr>
        <p:txBody>
          <a:bodyPr>
            <a:noAutofit/>
          </a:bodyPr>
          <a:lstStyle/>
          <a:p>
            <a:r>
              <a:rPr lang="en-US" sz="1800" b="1" u="sng" dirty="0" smtClean="0"/>
              <a:t>Song:</a:t>
            </a:r>
          </a:p>
          <a:p>
            <a:pPr lvl="1"/>
            <a:r>
              <a:rPr lang="en-US" sz="1800" dirty="0" smtClean="0"/>
              <a:t>They sing a </a:t>
            </a:r>
            <a:r>
              <a:rPr lang="en-US" sz="1800" dirty="0"/>
              <a:t>rapid, nasal, fairly low-pitched </a:t>
            </a:r>
            <a:r>
              <a:rPr lang="en-US" sz="1800" i="1" dirty="0" err="1" smtClean="0"/>
              <a:t>wha-wha-wha</a:t>
            </a:r>
            <a:r>
              <a:rPr lang="en-US" sz="1800" i="1" dirty="0" smtClean="0"/>
              <a:t> </a:t>
            </a:r>
            <a:r>
              <a:rPr lang="en-US" sz="1800" dirty="0" smtClean="0"/>
              <a:t>that </a:t>
            </a:r>
            <a:r>
              <a:rPr lang="en-US" sz="1800" dirty="0"/>
              <a:t>lasts 2-3 seconds</a:t>
            </a:r>
            <a:r>
              <a:rPr lang="en-US" sz="1800" dirty="0" smtClean="0"/>
              <a:t>.</a:t>
            </a:r>
          </a:p>
          <a:p>
            <a:pPr lvl="1"/>
            <a:r>
              <a:rPr lang="en-US" sz="1800" dirty="0">
                <a:hlinkClick r:id="rId2"/>
              </a:rPr>
              <a:t>http://</a:t>
            </a:r>
            <a:r>
              <a:rPr lang="en-US" sz="1800" dirty="0" smtClean="0">
                <a:hlinkClick r:id="rId2"/>
              </a:rPr>
              <a:t>www.allaboutbirds.org/guide/White-breasted_Nuthatch/sounds</a:t>
            </a:r>
            <a:endParaRPr lang="en-US" sz="1800" dirty="0" smtClean="0"/>
          </a:p>
          <a:p>
            <a:r>
              <a:rPr lang="en-US" sz="1800" b="1" u="sng" dirty="0" smtClean="0"/>
              <a:t>Habitat:</a:t>
            </a:r>
          </a:p>
          <a:p>
            <a:pPr lvl="1"/>
            <a:r>
              <a:rPr lang="en-US" sz="1800" dirty="0"/>
              <a:t>White-breasted Nuthatches are birds of mature woods and woodland edges. They’re particularly associated with deciduous </a:t>
            </a:r>
            <a:r>
              <a:rPr lang="en-US" sz="1800" dirty="0" smtClean="0"/>
              <a:t>trees.</a:t>
            </a:r>
          </a:p>
          <a:p>
            <a:pPr lvl="1"/>
            <a:r>
              <a:rPr lang="en-US" sz="1800" dirty="0" smtClean="0"/>
              <a:t>They are </a:t>
            </a:r>
            <a:r>
              <a:rPr lang="en-US" sz="1800" dirty="0"/>
              <a:t>agile birds that creep along trunks and large branches, probing into bark furrows with their straight, pointed bills. Like other nuthatches, they often turn sideways and upside down on vertical surfaces as they forage. </a:t>
            </a:r>
            <a:endParaRPr lang="en-US" sz="1800" b="1" dirty="0" smtClean="0"/>
          </a:p>
          <a:p>
            <a:r>
              <a:rPr lang="en-US" sz="1800" b="1" u="sng" dirty="0" smtClean="0"/>
              <a:t>Field Marks:</a:t>
            </a:r>
          </a:p>
          <a:p>
            <a:pPr lvl="1"/>
            <a:r>
              <a:rPr lang="en-US" sz="1800" dirty="0"/>
              <a:t>White-breasted Nuthatches are gray-blue on the back, with a frosty white face and underparts. The black or gray cap and neck frame the face and make it look like this bird is wearing a hood. The lower belly and under the tail are often chestnut.</a:t>
            </a:r>
          </a:p>
        </p:txBody>
      </p:sp>
      <p:sp>
        <p:nvSpPr>
          <p:cNvPr id="4" name="Text Placeholder 3"/>
          <p:cNvSpPr>
            <a:spLocks noGrp="1"/>
          </p:cNvSpPr>
          <p:nvPr>
            <p:ph type="body" sz="half" idx="2"/>
          </p:nvPr>
        </p:nvSpPr>
        <p:spPr/>
        <p:txBody>
          <a:bodyPr/>
          <a:lstStyle/>
          <a:p>
            <a:endParaRPr lang="en-US" dirty="0" smtClean="0"/>
          </a:p>
          <a:p>
            <a:endParaRPr lang="en-US" dirty="0"/>
          </a:p>
        </p:txBody>
      </p:sp>
      <p:pic>
        <p:nvPicPr>
          <p:cNvPr id="5" name="Picture 4"/>
          <p:cNvPicPr>
            <a:picLocks noChangeAspect="1"/>
          </p:cNvPicPr>
          <p:nvPr/>
        </p:nvPicPr>
        <p:blipFill>
          <a:blip r:embed="rId3"/>
          <a:stretch>
            <a:fillRect/>
          </a:stretch>
        </p:blipFill>
        <p:spPr>
          <a:xfrm>
            <a:off x="631066" y="2190012"/>
            <a:ext cx="4043966" cy="3515329"/>
          </a:xfrm>
          <a:prstGeom prst="rect">
            <a:avLst/>
          </a:prstGeom>
        </p:spPr>
      </p:pic>
      <p:sp>
        <p:nvSpPr>
          <p:cNvPr id="6" name="TextBox 5"/>
          <p:cNvSpPr txBox="1"/>
          <p:nvPr/>
        </p:nvSpPr>
        <p:spPr>
          <a:xfrm>
            <a:off x="10122794" y="334851"/>
            <a:ext cx="1506829" cy="369332"/>
          </a:xfrm>
          <a:prstGeom prst="rect">
            <a:avLst/>
          </a:prstGeom>
          <a:noFill/>
        </p:spPr>
        <p:txBody>
          <a:bodyPr wrap="square" rtlCol="0">
            <a:spAutoFit/>
          </a:bodyPr>
          <a:lstStyle/>
          <a:p>
            <a:r>
              <a:rPr lang="en-US" dirty="0" smtClean="0">
                <a:solidFill>
                  <a:srgbClr val="FF0000"/>
                </a:solidFill>
              </a:rPr>
              <a:t>Week 4</a:t>
            </a:r>
            <a:endParaRPr lang="en-US" dirty="0">
              <a:solidFill>
                <a:srgbClr val="FF0000"/>
              </a:solidFill>
            </a:endParaRPr>
          </a:p>
        </p:txBody>
      </p:sp>
    </p:spTree>
    <p:extLst>
      <p:ext uri="{BB962C8B-B14F-4D97-AF65-F5344CB8AC3E}">
        <p14:creationId xmlns:p14="http://schemas.microsoft.com/office/powerpoint/2010/main" val="28471511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C00000"/>
                </a:solidFill>
              </a:rPr>
              <a:t>Top 20 Songbird Species</a:t>
            </a:r>
            <a:endParaRPr lang="en-US" b="1" dirty="0">
              <a:solidFill>
                <a:srgbClr val="C00000"/>
              </a:solidFill>
            </a:endParaRPr>
          </a:p>
        </p:txBody>
      </p:sp>
      <p:sp>
        <p:nvSpPr>
          <p:cNvPr id="3" name="Content Placeholder 2"/>
          <p:cNvSpPr>
            <a:spLocks noGrp="1"/>
          </p:cNvSpPr>
          <p:nvPr>
            <p:ph sz="half" idx="1"/>
          </p:nvPr>
        </p:nvSpPr>
        <p:spPr/>
        <p:txBody>
          <a:bodyPr>
            <a:normAutofit fontScale="92500" lnSpcReduction="20000"/>
          </a:bodyPr>
          <a:lstStyle/>
          <a:p>
            <a:r>
              <a:rPr lang="en-US" dirty="0" smtClean="0"/>
              <a:t>Ovenbird		</a:t>
            </a:r>
            <a:endParaRPr lang="en-US" dirty="0"/>
          </a:p>
          <a:p>
            <a:r>
              <a:rPr lang="en-US" dirty="0" smtClean="0"/>
              <a:t>Red-eyed Vireo</a:t>
            </a:r>
          </a:p>
          <a:p>
            <a:r>
              <a:rPr lang="en-US" dirty="0" smtClean="0"/>
              <a:t>Scarlet Tanager</a:t>
            </a:r>
          </a:p>
          <a:p>
            <a:r>
              <a:rPr lang="en-US" dirty="0" smtClean="0"/>
              <a:t>Common Yellowthroat</a:t>
            </a:r>
          </a:p>
          <a:p>
            <a:r>
              <a:rPr lang="en-US" dirty="0" smtClean="0"/>
              <a:t>Wood Thrush</a:t>
            </a:r>
          </a:p>
          <a:p>
            <a:r>
              <a:rPr lang="en-US" dirty="0" smtClean="0"/>
              <a:t>Hermit Thrush</a:t>
            </a:r>
          </a:p>
          <a:p>
            <a:r>
              <a:rPr lang="en-US" dirty="0" smtClean="0"/>
              <a:t>Eastern Wood-Pewee</a:t>
            </a:r>
          </a:p>
          <a:p>
            <a:r>
              <a:rPr lang="en-US" dirty="0" smtClean="0"/>
              <a:t>Black-and-White Warbler</a:t>
            </a:r>
          </a:p>
          <a:p>
            <a:r>
              <a:rPr lang="en-US" dirty="0" smtClean="0"/>
              <a:t>Tufted Titmouse</a:t>
            </a:r>
          </a:p>
          <a:p>
            <a:r>
              <a:rPr lang="en-US" dirty="0" smtClean="0"/>
              <a:t>Blue Jay</a:t>
            </a:r>
          </a:p>
          <a:p>
            <a:pPr marL="0" indent="0">
              <a:buNone/>
            </a:pPr>
            <a:endParaRPr lang="en-US" dirty="0" smtClean="0"/>
          </a:p>
          <a:p>
            <a:endParaRPr lang="en-US" dirty="0"/>
          </a:p>
        </p:txBody>
      </p:sp>
      <p:sp>
        <p:nvSpPr>
          <p:cNvPr id="4" name="Content Placeholder 3"/>
          <p:cNvSpPr>
            <a:spLocks noGrp="1"/>
          </p:cNvSpPr>
          <p:nvPr>
            <p:ph sz="half" idx="2"/>
          </p:nvPr>
        </p:nvSpPr>
        <p:spPr/>
        <p:txBody>
          <a:bodyPr>
            <a:normAutofit fontScale="92500" lnSpcReduction="20000"/>
          </a:bodyPr>
          <a:lstStyle/>
          <a:p>
            <a:r>
              <a:rPr lang="en-US" dirty="0" smtClean="0"/>
              <a:t>Acadian Flycatcher</a:t>
            </a:r>
          </a:p>
          <a:p>
            <a:r>
              <a:rPr lang="en-US" dirty="0" smtClean="0"/>
              <a:t>Great-crested Flycatcher</a:t>
            </a:r>
          </a:p>
          <a:p>
            <a:r>
              <a:rPr lang="en-US" dirty="0" smtClean="0"/>
              <a:t>Downy Woodpecker</a:t>
            </a:r>
          </a:p>
          <a:p>
            <a:r>
              <a:rPr lang="en-US" dirty="0" smtClean="0"/>
              <a:t>Pileated Woodpecker</a:t>
            </a:r>
          </a:p>
          <a:p>
            <a:r>
              <a:rPr lang="en-US" dirty="0" smtClean="0"/>
              <a:t>Black-capped Chickadee</a:t>
            </a:r>
          </a:p>
          <a:p>
            <a:r>
              <a:rPr lang="en-US" dirty="0" smtClean="0"/>
              <a:t>Indigo Bunting</a:t>
            </a:r>
          </a:p>
          <a:p>
            <a:r>
              <a:rPr lang="en-US" dirty="0" smtClean="0"/>
              <a:t>White-breasted Nuthatch</a:t>
            </a:r>
          </a:p>
          <a:p>
            <a:r>
              <a:rPr lang="en-US" dirty="0" smtClean="0"/>
              <a:t>Yellow-billed Cuckoo</a:t>
            </a:r>
          </a:p>
          <a:p>
            <a:r>
              <a:rPr lang="en-US" dirty="0" smtClean="0"/>
              <a:t>Black-throated Green Warbler</a:t>
            </a:r>
          </a:p>
          <a:p>
            <a:r>
              <a:rPr lang="en-US" dirty="0" smtClean="0"/>
              <a:t>Rose-breasted Grosbeak</a:t>
            </a:r>
          </a:p>
        </p:txBody>
      </p:sp>
    </p:spTree>
    <p:extLst>
      <p:ext uri="{BB962C8B-B14F-4D97-AF65-F5344CB8AC3E}">
        <p14:creationId xmlns:p14="http://schemas.microsoft.com/office/powerpoint/2010/main" val="4994662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lgn="ctr"/>
            <a:r>
              <a:rPr lang="en-US" sz="4000" b="1" dirty="0" smtClean="0">
                <a:solidFill>
                  <a:srgbClr val="C00000"/>
                </a:solidFill>
              </a:rPr>
              <a:t>Yellow-billed</a:t>
            </a:r>
            <a:br>
              <a:rPr lang="en-US" sz="4000" b="1" dirty="0" smtClean="0">
                <a:solidFill>
                  <a:srgbClr val="C00000"/>
                </a:solidFill>
              </a:rPr>
            </a:br>
            <a:r>
              <a:rPr lang="en-US" sz="4000" b="1" dirty="0" smtClean="0">
                <a:solidFill>
                  <a:srgbClr val="C00000"/>
                </a:solidFill>
              </a:rPr>
              <a:t>Cuckoo</a:t>
            </a:r>
            <a:br>
              <a:rPr lang="en-US" sz="4000" b="1" dirty="0" smtClean="0">
                <a:solidFill>
                  <a:srgbClr val="C00000"/>
                </a:solidFill>
              </a:rPr>
            </a:br>
            <a:r>
              <a:rPr lang="en-US" sz="4000" b="1" dirty="0" smtClean="0">
                <a:solidFill>
                  <a:schemeClr val="accent6">
                    <a:lumMod val="75000"/>
                  </a:schemeClr>
                </a:solidFill>
              </a:rPr>
              <a:t>YBCU</a:t>
            </a:r>
            <a:endParaRPr lang="en-US" sz="4000" b="1" dirty="0">
              <a:solidFill>
                <a:srgbClr val="C00000"/>
              </a:solidFill>
            </a:endParaRPr>
          </a:p>
        </p:txBody>
      </p:sp>
      <p:sp>
        <p:nvSpPr>
          <p:cNvPr id="6" name="Content Placeholder 5"/>
          <p:cNvSpPr>
            <a:spLocks noGrp="1"/>
          </p:cNvSpPr>
          <p:nvPr>
            <p:ph idx="1"/>
          </p:nvPr>
        </p:nvSpPr>
        <p:spPr>
          <a:xfrm>
            <a:off x="5183188" y="987425"/>
            <a:ext cx="6172200" cy="5567921"/>
          </a:xfrm>
        </p:spPr>
        <p:txBody>
          <a:bodyPr>
            <a:noAutofit/>
          </a:bodyPr>
          <a:lstStyle/>
          <a:p>
            <a:r>
              <a:rPr lang="en-US" sz="1800" b="1" u="sng" dirty="0" smtClean="0"/>
              <a:t>Song:</a:t>
            </a:r>
          </a:p>
          <a:p>
            <a:pPr lvl="1"/>
            <a:r>
              <a:rPr lang="en-US" sz="1800" dirty="0"/>
              <a:t>Male Yellow-Billed Cuckoos make a distinctive series of hollow, wooden-sounding </a:t>
            </a:r>
            <a:r>
              <a:rPr lang="en-US" sz="1800" i="1" dirty="0" err="1"/>
              <a:t>ka-ka-ka-ka-ka-kow-kow-kowlp-kowlp-kowlp-kowlp</a:t>
            </a:r>
            <a:r>
              <a:rPr lang="en-US" sz="1800" dirty="0"/>
              <a:t> syllables. The whole series is quite slow and gets slower toward the </a:t>
            </a:r>
            <a:r>
              <a:rPr lang="en-US" sz="1800" dirty="0" smtClean="0"/>
              <a:t>end</a:t>
            </a:r>
          </a:p>
          <a:p>
            <a:pPr lvl="1"/>
            <a:r>
              <a:rPr lang="en-US" sz="1800" dirty="0">
                <a:hlinkClick r:id="rId2"/>
              </a:rPr>
              <a:t>http://</a:t>
            </a:r>
            <a:r>
              <a:rPr lang="en-US" sz="1800" dirty="0" smtClean="0">
                <a:hlinkClick r:id="rId2"/>
              </a:rPr>
              <a:t>www.allaboutbirds.org/guide/yellow-billed_cuckoo/sounds</a:t>
            </a:r>
            <a:endParaRPr lang="en-US" sz="1800" dirty="0"/>
          </a:p>
          <a:p>
            <a:r>
              <a:rPr lang="en-US" sz="1800" b="1" u="sng" dirty="0" smtClean="0"/>
              <a:t>Habitat:</a:t>
            </a:r>
          </a:p>
          <a:p>
            <a:pPr lvl="1"/>
            <a:r>
              <a:rPr lang="en-US" sz="1800" dirty="0"/>
              <a:t>They live mainly among the canopies of deciduous trees; look for them in woodland patches with gaps and clearings</a:t>
            </a:r>
            <a:r>
              <a:rPr lang="en-US" sz="1800" dirty="0" smtClean="0"/>
              <a:t>.</a:t>
            </a:r>
          </a:p>
          <a:p>
            <a:pPr lvl="1"/>
            <a:r>
              <a:rPr lang="en-US" sz="1800" dirty="0"/>
              <a:t>Yellow-billed Cuckoos forage slowly and methodically in treetops for large, hairy caterpillars—their slow approach can make them hard to find.</a:t>
            </a:r>
            <a:endParaRPr lang="en-US" sz="1800" dirty="0" smtClean="0"/>
          </a:p>
          <a:p>
            <a:r>
              <a:rPr lang="en-US" sz="1800" b="1" u="sng" dirty="0" smtClean="0"/>
              <a:t>Field Marks:</a:t>
            </a:r>
          </a:p>
          <a:p>
            <a:pPr lvl="1"/>
            <a:r>
              <a:rPr lang="en-US" sz="1800" dirty="0"/>
              <a:t>Yellow-billed Cuckoos are </a:t>
            </a:r>
            <a:r>
              <a:rPr lang="en-US" sz="1800" dirty="0" smtClean="0"/>
              <a:t>brown </a:t>
            </a:r>
            <a:r>
              <a:rPr lang="en-US" sz="1800" dirty="0"/>
              <a:t>above and clean whitish below. They have a blackish mask across the face and a yellow </a:t>
            </a:r>
            <a:r>
              <a:rPr lang="en-US" sz="1800" dirty="0" err="1"/>
              <a:t>eyering</a:t>
            </a:r>
            <a:r>
              <a:rPr lang="en-US" sz="1800" dirty="0"/>
              <a:t>. In flight, the outer part of the wings flash </a:t>
            </a:r>
            <a:r>
              <a:rPr lang="en-US" sz="1800" dirty="0" err="1"/>
              <a:t>rufous</a:t>
            </a:r>
            <a:r>
              <a:rPr lang="en-US" sz="1800" dirty="0"/>
              <a:t>. From below, the tail has wide white bands and narrower black ones. The bill is mostly yellow.</a:t>
            </a:r>
          </a:p>
        </p:txBody>
      </p:sp>
      <p:pic>
        <p:nvPicPr>
          <p:cNvPr id="11" name="Picture 10"/>
          <p:cNvPicPr>
            <a:picLocks noChangeAspect="1"/>
          </p:cNvPicPr>
          <p:nvPr/>
        </p:nvPicPr>
        <p:blipFill>
          <a:blip r:embed="rId3"/>
          <a:stretch>
            <a:fillRect/>
          </a:stretch>
        </p:blipFill>
        <p:spPr>
          <a:xfrm>
            <a:off x="1275008" y="2124073"/>
            <a:ext cx="2948111" cy="3851723"/>
          </a:xfrm>
          <a:prstGeom prst="rect">
            <a:avLst/>
          </a:prstGeom>
        </p:spPr>
      </p:pic>
      <p:sp>
        <p:nvSpPr>
          <p:cNvPr id="7" name="Text Placeholder 6"/>
          <p:cNvSpPr>
            <a:spLocks noGrp="1"/>
          </p:cNvSpPr>
          <p:nvPr>
            <p:ph type="body" sz="half" idx="2"/>
          </p:nvPr>
        </p:nvSpPr>
        <p:spPr/>
        <p:txBody>
          <a:bodyPr/>
          <a:lstStyle/>
          <a:p>
            <a:endParaRPr lang="en-US" dirty="0"/>
          </a:p>
        </p:txBody>
      </p:sp>
      <p:sp>
        <p:nvSpPr>
          <p:cNvPr id="8" name="TextBox 7"/>
          <p:cNvSpPr txBox="1"/>
          <p:nvPr/>
        </p:nvSpPr>
        <p:spPr>
          <a:xfrm>
            <a:off x="10122794" y="334851"/>
            <a:ext cx="1506829" cy="369332"/>
          </a:xfrm>
          <a:prstGeom prst="rect">
            <a:avLst/>
          </a:prstGeom>
          <a:noFill/>
        </p:spPr>
        <p:txBody>
          <a:bodyPr wrap="square" rtlCol="0">
            <a:spAutoFit/>
          </a:bodyPr>
          <a:lstStyle/>
          <a:p>
            <a:r>
              <a:rPr lang="en-US" dirty="0" smtClean="0">
                <a:solidFill>
                  <a:srgbClr val="FF0000"/>
                </a:solidFill>
              </a:rPr>
              <a:t>Week 4</a:t>
            </a:r>
            <a:endParaRPr lang="en-US" dirty="0">
              <a:solidFill>
                <a:srgbClr val="FF0000"/>
              </a:solidFill>
            </a:endParaRPr>
          </a:p>
        </p:txBody>
      </p:sp>
    </p:spTree>
    <p:extLst>
      <p:ext uri="{BB962C8B-B14F-4D97-AF65-F5344CB8AC3E}">
        <p14:creationId xmlns:p14="http://schemas.microsoft.com/office/powerpoint/2010/main" val="21842618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lgn="ctr"/>
            <a:r>
              <a:rPr lang="en-US" sz="4000" b="1" dirty="0" smtClean="0">
                <a:solidFill>
                  <a:srgbClr val="C00000"/>
                </a:solidFill>
              </a:rPr>
              <a:t>Black-throated Green</a:t>
            </a:r>
            <a:r>
              <a:rPr lang="en-US" sz="4000" b="1" dirty="0">
                <a:solidFill>
                  <a:srgbClr val="C00000"/>
                </a:solidFill>
              </a:rPr>
              <a:t> </a:t>
            </a:r>
            <a:r>
              <a:rPr lang="en-US" sz="4000" b="1" dirty="0" smtClean="0">
                <a:solidFill>
                  <a:srgbClr val="C00000"/>
                </a:solidFill>
              </a:rPr>
              <a:t>Warbler</a:t>
            </a:r>
            <a:br>
              <a:rPr lang="en-US" sz="4000" b="1" dirty="0" smtClean="0">
                <a:solidFill>
                  <a:srgbClr val="C00000"/>
                </a:solidFill>
              </a:rPr>
            </a:br>
            <a:r>
              <a:rPr lang="en-US" sz="4000" b="1" dirty="0" smtClean="0">
                <a:solidFill>
                  <a:schemeClr val="accent6">
                    <a:lumMod val="75000"/>
                  </a:schemeClr>
                </a:solidFill>
              </a:rPr>
              <a:t>BTNW</a:t>
            </a:r>
            <a:endParaRPr lang="en-US" sz="4000" b="1" dirty="0">
              <a:solidFill>
                <a:srgbClr val="C00000"/>
              </a:solidFill>
            </a:endParaRPr>
          </a:p>
        </p:txBody>
      </p:sp>
      <p:sp>
        <p:nvSpPr>
          <p:cNvPr id="6" name="Content Placeholder 5"/>
          <p:cNvSpPr>
            <a:spLocks noGrp="1"/>
          </p:cNvSpPr>
          <p:nvPr>
            <p:ph idx="1"/>
          </p:nvPr>
        </p:nvSpPr>
        <p:spPr/>
        <p:txBody>
          <a:bodyPr>
            <a:normAutofit lnSpcReduction="10000"/>
          </a:bodyPr>
          <a:lstStyle/>
          <a:p>
            <a:r>
              <a:rPr lang="en-US" sz="1800" b="1" u="sng" dirty="0" smtClean="0"/>
              <a:t>Song:</a:t>
            </a:r>
          </a:p>
          <a:p>
            <a:pPr lvl="1"/>
            <a:r>
              <a:rPr lang="en-US" sz="1800" dirty="0"/>
              <a:t>The male Black-throated Green Warbler tends to sing his "zee-zee-zee-zoo-zee" song near the middle of his territory, largely in the beginning of the breeding season </a:t>
            </a:r>
            <a:endParaRPr lang="en-US" sz="1800" dirty="0" smtClean="0"/>
          </a:p>
          <a:p>
            <a:pPr lvl="1"/>
            <a:r>
              <a:rPr lang="en-US" sz="1800" dirty="0">
                <a:hlinkClick r:id="rId2"/>
              </a:rPr>
              <a:t>http://</a:t>
            </a:r>
            <a:r>
              <a:rPr lang="en-US" sz="1800" dirty="0" smtClean="0">
                <a:hlinkClick r:id="rId2"/>
              </a:rPr>
              <a:t>www.allaboutbirds.org/guide/Black-throated_Green_Warbler/sounds</a:t>
            </a:r>
            <a:endParaRPr lang="en-US" sz="1800" dirty="0" smtClean="0"/>
          </a:p>
          <a:p>
            <a:pPr lvl="1"/>
            <a:endParaRPr lang="en-US" sz="1800" dirty="0" smtClean="0"/>
          </a:p>
          <a:p>
            <a:r>
              <a:rPr lang="en-US" sz="1800" b="1" u="sng" dirty="0" smtClean="0"/>
              <a:t>Habitat:</a:t>
            </a:r>
          </a:p>
          <a:p>
            <a:pPr lvl="1"/>
            <a:r>
              <a:rPr lang="en-US" sz="1800" dirty="0"/>
              <a:t>An abundant breeder of the northeastern coniferous forests, the Black-throated Green Warbler is easy to recognize by sight and sound</a:t>
            </a:r>
            <a:r>
              <a:rPr lang="en-US" sz="1800" dirty="0" smtClean="0"/>
              <a:t>.</a:t>
            </a:r>
          </a:p>
          <a:p>
            <a:pPr lvl="1"/>
            <a:r>
              <a:rPr lang="en-US" sz="1800" dirty="0"/>
              <a:t>Gleans from small branches; sometimes hovers and picks prey from leaves and branches.</a:t>
            </a:r>
            <a:endParaRPr lang="en-US" sz="1800" dirty="0" smtClean="0"/>
          </a:p>
          <a:p>
            <a:r>
              <a:rPr lang="en-US" sz="1800" b="1" u="sng" dirty="0" smtClean="0"/>
              <a:t>Field Marks:</a:t>
            </a:r>
          </a:p>
          <a:p>
            <a:pPr lvl="1"/>
            <a:r>
              <a:rPr lang="en-US" sz="1800" dirty="0"/>
              <a:t>Yellow face, with olive-green crown and ear patches. Green mantle. Two white bars on each wing. Black chin, throat, and breast, with bold streaks on the flanks.</a:t>
            </a:r>
          </a:p>
        </p:txBody>
      </p:sp>
      <p:pic>
        <p:nvPicPr>
          <p:cNvPr id="8" name="Picture 7"/>
          <p:cNvPicPr>
            <a:picLocks noChangeAspect="1"/>
          </p:cNvPicPr>
          <p:nvPr/>
        </p:nvPicPr>
        <p:blipFill>
          <a:blip r:embed="rId3"/>
          <a:stretch>
            <a:fillRect/>
          </a:stretch>
        </p:blipFill>
        <p:spPr>
          <a:xfrm>
            <a:off x="579549" y="2057400"/>
            <a:ext cx="4234735" cy="3467637"/>
          </a:xfrm>
          <a:prstGeom prst="rect">
            <a:avLst/>
          </a:prstGeom>
        </p:spPr>
      </p:pic>
      <p:sp>
        <p:nvSpPr>
          <p:cNvPr id="7" name="Text Placeholder 6"/>
          <p:cNvSpPr>
            <a:spLocks noGrp="1"/>
          </p:cNvSpPr>
          <p:nvPr>
            <p:ph type="body" sz="half" idx="2"/>
          </p:nvPr>
        </p:nvSpPr>
        <p:spPr/>
        <p:txBody>
          <a:bodyPr/>
          <a:lstStyle/>
          <a:p>
            <a:endParaRPr lang="en-US" dirty="0"/>
          </a:p>
        </p:txBody>
      </p:sp>
      <p:sp>
        <p:nvSpPr>
          <p:cNvPr id="9" name="TextBox 8"/>
          <p:cNvSpPr txBox="1"/>
          <p:nvPr/>
        </p:nvSpPr>
        <p:spPr>
          <a:xfrm>
            <a:off x="10122794" y="334851"/>
            <a:ext cx="1506829" cy="369332"/>
          </a:xfrm>
          <a:prstGeom prst="rect">
            <a:avLst/>
          </a:prstGeom>
          <a:noFill/>
        </p:spPr>
        <p:txBody>
          <a:bodyPr wrap="square" rtlCol="0">
            <a:spAutoFit/>
          </a:bodyPr>
          <a:lstStyle/>
          <a:p>
            <a:r>
              <a:rPr lang="en-US" dirty="0" smtClean="0">
                <a:solidFill>
                  <a:srgbClr val="FF0000"/>
                </a:solidFill>
              </a:rPr>
              <a:t>Week 4</a:t>
            </a:r>
            <a:endParaRPr lang="en-US" dirty="0">
              <a:solidFill>
                <a:srgbClr val="FF0000"/>
              </a:solidFill>
            </a:endParaRPr>
          </a:p>
        </p:txBody>
      </p:sp>
    </p:spTree>
    <p:extLst>
      <p:ext uri="{BB962C8B-B14F-4D97-AF65-F5344CB8AC3E}">
        <p14:creationId xmlns:p14="http://schemas.microsoft.com/office/powerpoint/2010/main" val="5691992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b="1" dirty="0" smtClean="0">
                <a:solidFill>
                  <a:srgbClr val="C00000"/>
                </a:solidFill>
              </a:rPr>
              <a:t>Rose-breasted</a:t>
            </a:r>
            <a:br>
              <a:rPr lang="en-US" sz="4000" b="1" dirty="0" smtClean="0">
                <a:solidFill>
                  <a:srgbClr val="C00000"/>
                </a:solidFill>
              </a:rPr>
            </a:br>
            <a:r>
              <a:rPr lang="en-US" sz="4000" b="1" dirty="0" smtClean="0">
                <a:solidFill>
                  <a:srgbClr val="C00000"/>
                </a:solidFill>
              </a:rPr>
              <a:t>Grosbeak</a:t>
            </a:r>
            <a:br>
              <a:rPr lang="en-US" sz="4000" b="1" dirty="0" smtClean="0">
                <a:solidFill>
                  <a:srgbClr val="C00000"/>
                </a:solidFill>
              </a:rPr>
            </a:br>
            <a:r>
              <a:rPr lang="en-US" sz="4000" b="1" dirty="0" smtClean="0">
                <a:solidFill>
                  <a:schemeClr val="accent6">
                    <a:lumMod val="75000"/>
                  </a:schemeClr>
                </a:solidFill>
              </a:rPr>
              <a:t>RBGR</a:t>
            </a:r>
            <a:endParaRPr lang="en-US" sz="4000" b="1" dirty="0">
              <a:solidFill>
                <a:srgbClr val="C00000"/>
              </a:solidFill>
            </a:endParaRPr>
          </a:p>
        </p:txBody>
      </p:sp>
      <p:sp>
        <p:nvSpPr>
          <p:cNvPr id="3" name="Content Placeholder 2"/>
          <p:cNvSpPr>
            <a:spLocks noGrp="1"/>
          </p:cNvSpPr>
          <p:nvPr>
            <p:ph idx="1"/>
          </p:nvPr>
        </p:nvSpPr>
        <p:spPr>
          <a:xfrm>
            <a:off x="5183188" y="762001"/>
            <a:ext cx="6172200" cy="5664200"/>
          </a:xfrm>
        </p:spPr>
        <p:txBody>
          <a:bodyPr>
            <a:noAutofit/>
          </a:bodyPr>
          <a:lstStyle/>
          <a:p>
            <a:r>
              <a:rPr lang="en-US" sz="1600" b="1" u="sng" dirty="0" smtClean="0"/>
              <a:t>Song:</a:t>
            </a:r>
          </a:p>
          <a:p>
            <a:pPr lvl="1"/>
            <a:r>
              <a:rPr lang="en-US" sz="1600" dirty="0"/>
              <a:t>Both males and females sing a rich, sweetly whistled song. The pattern is similar to an American Robin’s </a:t>
            </a:r>
            <a:r>
              <a:rPr lang="en-US" sz="1600" dirty="0" smtClean="0"/>
              <a:t>song.  Most </a:t>
            </a:r>
            <a:r>
              <a:rPr lang="en-US" sz="1600" dirty="0"/>
              <a:t>people describe the grosbeak’s song as sweeter and more melodious than a </a:t>
            </a:r>
            <a:r>
              <a:rPr lang="en-US" sz="1600" dirty="0" smtClean="0"/>
              <a:t>robin’s song.</a:t>
            </a:r>
          </a:p>
          <a:p>
            <a:pPr lvl="1"/>
            <a:r>
              <a:rPr lang="en-US" sz="1600" dirty="0">
                <a:hlinkClick r:id="rId2"/>
              </a:rPr>
              <a:t>http://</a:t>
            </a:r>
            <a:r>
              <a:rPr lang="en-US" sz="1600" dirty="0" smtClean="0">
                <a:hlinkClick r:id="rId2"/>
              </a:rPr>
              <a:t>www.allaboutbirds.org/guide/rose-breasted_grosbeak/sounds</a:t>
            </a:r>
            <a:endParaRPr lang="en-US" sz="1600" dirty="0" smtClean="0"/>
          </a:p>
          <a:p>
            <a:pPr marL="457200" lvl="1" indent="0">
              <a:buNone/>
            </a:pPr>
            <a:endParaRPr lang="en-US" sz="1600" dirty="0" smtClean="0"/>
          </a:p>
          <a:p>
            <a:r>
              <a:rPr lang="en-US" sz="1600" b="1" u="sng" dirty="0" smtClean="0"/>
              <a:t>Habitat:</a:t>
            </a:r>
          </a:p>
          <a:p>
            <a:pPr lvl="1"/>
            <a:r>
              <a:rPr lang="en-US" sz="1600" dirty="0"/>
              <a:t>Rose-breasted Grosbeaks breed in eastern forests; you can find them among both deciduous trees and conifers. They are most common in regenerating woodlands and often concentrate along forest edges and in parks. </a:t>
            </a:r>
            <a:endParaRPr lang="en-US" sz="1600" dirty="0" smtClean="0"/>
          </a:p>
          <a:p>
            <a:pPr lvl="1"/>
            <a:r>
              <a:rPr lang="en-US" sz="1600" dirty="0"/>
              <a:t>They are also frequent visitors to backyard bird feeders, where they eat sunflower seeds with abandon. </a:t>
            </a:r>
            <a:endParaRPr lang="en-US" sz="1600" dirty="0" smtClean="0"/>
          </a:p>
          <a:p>
            <a:r>
              <a:rPr lang="en-US" sz="1600" b="1" u="sng" dirty="0" smtClean="0"/>
              <a:t>Field Marks:</a:t>
            </a:r>
          </a:p>
          <a:p>
            <a:pPr lvl="1"/>
            <a:r>
              <a:rPr lang="en-US" sz="1600" dirty="0"/>
              <a:t>Adult males are black-and-white birds with a brilliant red chevron extending from the black throat down the middle of the breast. Females and </a:t>
            </a:r>
            <a:r>
              <a:rPr lang="en-US" sz="1600" dirty="0" smtClean="0"/>
              <a:t>immature birds </a:t>
            </a:r>
            <a:r>
              <a:rPr lang="en-US" sz="1600" dirty="0"/>
              <a:t>are brown and heavily streaked, with a bold whitish stripe over the eye. Males flash pink-red under the wings; females flash yellowish.</a:t>
            </a:r>
          </a:p>
        </p:txBody>
      </p:sp>
      <p:pic>
        <p:nvPicPr>
          <p:cNvPr id="7" name="Picture 6"/>
          <p:cNvPicPr>
            <a:picLocks noChangeAspect="1"/>
          </p:cNvPicPr>
          <p:nvPr/>
        </p:nvPicPr>
        <p:blipFill>
          <a:blip r:embed="rId3"/>
          <a:stretch>
            <a:fillRect/>
          </a:stretch>
        </p:blipFill>
        <p:spPr>
          <a:xfrm>
            <a:off x="634206" y="2210191"/>
            <a:ext cx="4343399" cy="3506006"/>
          </a:xfrm>
          <a:prstGeom prst="rect">
            <a:avLst/>
          </a:prstGeom>
        </p:spPr>
      </p:pic>
      <p:sp>
        <p:nvSpPr>
          <p:cNvPr id="6" name="AutoShape 4" descr="data:image/jpeg;base64,/9j/4AAQSkZJRgABAQAAAQABAAD/2wCEAAkGBxQSEhUUEhQUFBUUFRUVFBQUFBQUFBQUFBUWFxQUFRUYHCggGBwlHBQUITEhJSkrLi4uFx8zODMsNygtLisBCgoKDg0OGBAQGiwkHCQsLCwsLCwsLCwsLCwsLCwsLCwsLCwsLCwsLCwsLCwsLCwsLCwsLCwsLCwsLCwsLCwsLP/AABEIAMMBAwMBIgACEQEDEQH/xAAcAAABBQEBAQAAAAAAAAAAAAABAAIDBAUGBwj/xAA/EAABAwIEAwYDBQYFBQEAAAABAAIRAyEEEjFBBVFhBhMiMnGBQpGhB7HB0fAUM1KC4fEVFiNDciRig5KyU//EABoBAAMBAQEBAAAAAAAAAAAAAAABAgQDBQb/xAApEQACAgIBBAEDBAMAAAAAAAAAAQIRAxIhBBMxUUEUImEFMlKhM4GR/9oADAMBAAIRAxEAPwDMaU8BBila1eYzI2NyoEKwGpj2JCsiATwEQxSsppMhjGtT8imZTT201zciNip3ScGK73Sa6mocx7FJzUGtVlzU0NRsVsMDU8NTw1EhLYlsACc0JsqRqVkByJpClTXIsZGE9qaApWtUNgEBNc1PhGFHLGRBqOVOhAlPwMBYonMU0pjyukZjTICxAtUsoQm5WOyLKiApC1DKoYWCFNRUQCe1TESLYSUQcku2xdmFSKsNKpU3K0xy0yCSLLE+FA16lY5QQx4pogJzXIOcpshseCnNcoC9JtRKiS1nQLlEHJSocQHOTAEi5OalQDmtQcE8JrlSQyOE6UxyQSaAllGE0J7UqALGqtjuItpWsXcth6/ksfj3aIU5ZSN93DWeTfzXInGOMlzso1AmStuDo7+6f/DRjw3zI6urxtx1dHRtz8h+KYca86NqOJFgS249/wAVylLEVJGRjnzA3kk/RamBewPH7W/IKjH5TNSGljo1YCZ8JaLbr0YxjHwjUopE7+PuYbtLeVxtroFNhe1ILxLo9fKddeXquU4g+T4CXNzZQSDyBFyAdDy2R4HwOriqhp05za7fIkkAe6JKLXKDRM9To4ptQEtOhyuG7Xa5T7EfNJz11fCezru4ZSxOV7mMaxtVsmo0NAAaah/eAXtouf43wephnQ7xNPleND0PI9F5GfpXB3HwZMuFxdrwU8ydKrByka5ZqOPJLmRBUYcnAootBKco5T2qaGFJJJUVRldwjkIV400w01o3G2VWKdhSNNEBDZLH5kxzkoTXBImhsqQJrQpwxVY9RgciXKTu0HNSYqI2FTgqABSBQyWiUFIlNCRKnYaQ0pzQi1qixWMZS8xvs0XcfZVFOTpBrfCLCwO0nFIHd03Qb5yDH8k8+eimq4ypUFv9Nptpf56/csethYnxA+2g5Lfg6TV7SNGPDTtmQ2kHGXelgVew2Cptgi7ju6CR6GICbUIulQfktfM77vwW40FvEttqf7LHxDgQWvaHtklt8rmuMTlcAYBjQg6DktoHM0D13/PVU6tNomUAHgfDW1jENpsp+KJzGTbM5xjNeNrQLL0bs3wymySAQ12pAyvedzLh4W9ANl53w+s6i/vmOyBhufmBb4j0E+VX39vqoAaxskDzOPid1yjn68lyyRbOkGker1MaGCGVXNA2cc31WNxnjDnNgltSRBbBkj2XKcF4hXxDM9YZQfKGyJ52lXS1Y8mfV1RE8sfHkiPy6IhSBqIasZj1GJByeWpZUULUZmUjXJpakApaQakmZJMSSoOSeE0hGUCgiyMhNyqUoQnYWRFqGVSwlCNhWMa1TNTIRBTsqx5KjKchCdhYA1GEUFLJClCQXN9pONAHumuhv+64awLljTt1PVVixPJKkXCLk6Ra4pxzLLaRuLOqGMreYb/EViUMe2S4yYu52ridp5f0XXdlfs2fimsrY1zsNRImnRZAqOb5iTIORpA/5HpZW+032b06bKYw1N3eVXnKx9SKdKm1pPjdBc95tOwvyk+xixRxqomuMVE4j/EjUdLJI0nb8laLAbEkc4j71j8TcaVQslj8pc2aZMAtc5pboD8M+4vy0uy+BdiHhjQ538WsDNppuullpWxtfhdRoDw1xY67DqSOZA03+SpVnZfOC31C99PCBTwoblGZjAB8oNtNyvLuNYVryWuHOOY9Fyy5u20mj0uk/T/qccpQlyvg4/8AaSNC6/L7vRQVsZHqdzYLWr8Gc3yuzf8AID7/AJLJrUMhu0Ty36K45Iy8MyZuly4XWRUU31w43Mx8Rm25AGn6PNDh7HV6zKTAR3jwHEaloMk9IAJ9kMW0fMz7Lc+zil/1bjEgUX35EuYB+PzSyS1g2ZpOlZ6GaYFgIAsANABoFE5isvURXiWZdiIMSyKQIyqHsRhiWRSSggTkN7tN7tThAoCyDIinlJSFkSKaikcwoIpFAUNRRhJAUCEiEUigKGpIoQgBBFEBEA7CTDjA1hoLnfQfqwTScnSHVmZxvHikyJ8b7NG8fE72CHZriPD8NT7yrS7yuDmzPGchrDZtKbNLiRfWziTYLgOK8TfVqve+xMgN/gaLBnt+ZVF+KPX9aL2MGLtxr5NeOGqPeOD9vqbg/EYipTpl7xTY0uA7umAC8kbSbfyt3lcd2w+0p1aoDhnZR4mCW2FORsb5nFpPoQvNGifE6R/D15rQ4Dwd+KeA0EMmC/8AAcyu1l0aXZTgdTG1sjLN+N+sfmV9FdluzVHBUmsptEgXO5O5J5lZHYvglLC0wGtA67rpX4sbFWokOQzibjlIFusAwOg5ryjj9qh3O5XpONxk2/svPu01KH9NVl6uNo9r9Fza5GjBzKlisKHEuOuisVql7Ks+qscLXg+g6iUMkalyc/jeF3AB1K6XsFgchqv3ytb/AOxk/Vn1WdXN56rpOydIik5x+J9vRoj7y5XnyPttHzH6hhhjxyaNh5URKe8qMrAj58MpSmyimMcCiFHKIKLAllNKEoEp2MSSaklQEcpSmJJ0IklFRgpwKKAKQQlAFIZIEk2UkgHJBBOCAG1aga0ucQGgSSdgFn8D7TeJ1RrBcilRDzerXcZpMA+GmwDvHu3OT+EBcn247QZndxTNmHxkbvG3XL988gvUPs0+z+hRoMxVctrVKrA5sEPYxrhmhp0Ouotv6ep0uDVbPyaYQpWzl+PUcK3DU89NppUnFrXZcryKbs1UttZ1eo2OjAToV5s4U87ry0ePMGuaJIBNNrNgHFwB5DZe9/aPhMD+zt/aZAD81KnRP+pXeGlvds3I8V3aD5lcl2R7BZnGviGBgLi6nQFw0TLcx+Ij0WujptwcrwTsq+vD6jSGnysOsc3cvRepdm+BMpAQBYcoAWkcE1ugSqV8osrSohysvVK+XRRvxP63WazFTOY/0UbsWNAqskvuxU6/msni9IVBA158kx1e+qY7EDn+ui5zpo6YsjhK0cbj6JY4jkVnucJWv2nxPigepWRw3CGo8TZu5KxONM+hj1NwUpD8LhDVfA/Qm67DC08jGtGw+up+pVXhTGAEs0mJ5+6uOcsnUS51PD6/qe49V4ESmFKUJXA88SSSBKAoMpApiUpUKiRKU2UJTQDkU2UkDL9LDsGon1VLGPaXeFoaAItv1Ksvf8lnSlF2NvgckglKsgKSCSAHhEJoTgUqAcAsftZxQ4bDlzJzvORhAs0nVxPpMdVstC877YdoDXf3LHRRpuJBizn6GoYubCGj33Xfp8W07fhHXFG5HLi1zcrreFdrOIVWDC0HOOZlKkA2ZbTpk+HN8IcTLjq6ANAAuZwGCNZ4aLAnX+i9z7E8CpYSkMoAcRLnG7iepXqmpuh/AuAOdWOJxz++xLhv5KTdmUm6NA6Lsaz2sb0WY/EjVU6+LzG6vZI58suVKkmVn4gyia4VV2IE39knIepXqOkx+rKriKjhpeTClr1NYHRVKuIcPugKbFRMHAAS4T0n8FWe/XT9c1G93O1vUhVXYgXlTKRUY2zB426X2J/orPDsM5wDRad+m5UdHBPrPk8/pNgF1OGw4YIGsAfJY8uRRRszdQscUl5DRpBjQ1ug/UpxRKC867dnkNtu2BJIpJ2JCTXIoFMpDSgiUExhlKU0oSnQqHSkmpJBRbq1IB+Spyujf2Qxbo8LAOtRvzMSpm9g6/xOpj0cfvhdMeDJXgrtSZy0oyuixPZKpTu4SIkuFRoaPUlqOE7K1X3bTY5uk9+IkagwreCa+Douml7RzkpSuld2OxVstOgf/M+B6+FA9lMY3/aoezmu/wDqFXYkV9N7kjnJRDlsv4DjdRTtE+A0Yj2N1EeHY1oJawkjYvpD6lyXaf5D6eH8v6OK7Y8YNNvcUv3lQeIj4GH7ib+3qFyuK4AaYp94fG8F5YB5WD+I/wARM26a7L2XCdmcRUOaphsOHTMvNAkHmXMMqt2g7JEubUqUajMgMuouFWmZ1zC7wLDcLVjeiqjrHFXEWcBwfhracOGpIMnly6LucNxLwi6bgOzorj/RrUCYsxznNdHTwwfYo4jsZjW+WkH2+CozT+YhXb8oicJJ8odU4vbc/KFTdxlskTcRb2nRQP7OYwebD1Gj+Q/c5RYjs1iZbNGoDImwJIsSCJ9OqFJ/IJMnq8XnfdKnjhE6D6lNqdng2ZFWn1cyoKbZBPncIEZd+ap18IKLwyuXtzCQ/LIDbAEQdb+Uxoui8F0y/Txubn+v0E4OXMVeJ9y4tc1xIJEta5zbW8Ji4TmdoAZhrrdD8yhkuJvYgE+nLmoMLhCSZ1Oo5Dks7iXFi1je6h7nTIgtyiBF3QDrssQY/EOd46eZrZzNcG5Cx0Bwy5vF7AwRIhTrZSbqj0alhO7A8MT0t7IkLl+H4U5ycC5lMgBxbLiHsJ8Je10h7dQYu0zfQnpqDMZUaXsosewFwJDQAC0w4ZoaDBBGuywZumblexyeDZ/uAQhCgw/EWvBzNLCHFhIu0PBgtvvY6HZTuqU2xnqNYHGA4h+QHk5wbDPeFwfTzTqiZdNkj+V+BpQVoYMuJDC2rBIzU3BzXECSGn4o56KDGBtF2StUZScYjvMzQ4GPE1wBkSQOfRCwz9HPtT9DCgtXDcCc9oe2rRLDHiDydRItHK8aqf8AytUgkVKW+75IBjTKq7GT0NYpejCUzXjMMo8tiZN3bk/dHQKXHYHumhxeCSYDQ2oDpr4mjRQ4WhpfW1pvedlWKD31ZLi06L9Oo4iQdDc+39lJTfJMzYE3EgQJJT8LSzAZRroL/Oytuw9oc5rZkETJgj/t97Fb3jtD0s56tXBcSGtj0j6BJXn8Ivao2OoMorJ2svoKN+n2qYQQ97SNSA6pTcB0mOR3RodoKbYJzhut6lRx6CS4rzjjfEgwtaT4S8FzoJgAHwkE3BsqP+N0ozNJMXIBcCDfTw9T0ut1m7g9gd2oaQBTOZznBsEka7A3gxN4iwRxPHSxs1AadNk95nLcz+TWwTrOn4Lxuh2qMluWoW6SC2Y5kwFdPGGks8RGa1jLhvcagE80W0FWel4TtY177MABMBzJg5ZN415dFrv47nBDC031G3PfVeOVK2afM2Dm80mZEEzMaBRN4wGmA8tAHl/Z6hcToZMQ4aWjZFhwevP4jUIy2FoDnlzurS4gX52UNCuYkvcdJjQno2Pr6Lzg9pMo8L9SSc1F+hdJgy0ASfSyq0u0JqTpqRGbcHZvL80WJnpmJxtpkW+IgiehAN9dd4WPjKj3eMloDW2hzheZza2AgXtsuRPG8sS6oBvkAAJ2mTtKlGO74zVdIBltwbbAtiPprdAE/EcXSAc91WaoGZrm5s7yBo+BDrizvCRrJWtwPtY+r3bHZg47+Qm0jO2xzai2si2pXL1jRo53OAdnnM4+IgSSC0OsDMTAvG8QsnF8drVO7qk+WczmudEA6tDvKRlFhv1KTXotS4pnsFTioDgHFsnxDKQHjlDSZPyj8WNxdyZqZjOosZi5A3sLlcTh+0lGGz+9flNSYBqONgWXEgQOZjYWCmrcboMacpL3xoHHWbCZkieaVBdG5xEMbckEw0kOBY1rZhrjUjWxsNuWqxqGBNRznOe1pzBry1ohlMtcabGhxcAYbJJJPilZWJ4i+ox0FhaLmS52aBLWlrySzfUb/PLqcWqhnd0mw0EufmABeTbygWEQL3j1TVIic68s3sdgqVOe7q1c03JDYI3FoKrZaT3DPlAHNsi8B089SfYLDFStUMvtJv8A3V2m0gXlcNpL5MjzSvybuG4ISJpuom5uzM06nUhsclL/AIXVL2Z25hcnPkkaCQ5pHP6LLwXEH0T4Tbdpu0/16hbLu0QcPK12vMm3pousZ2d8eRTM7j/ZuqagrUmvziCDq2ZGuXbWRqV0vDxhu7Y5zQxwsWZ8sPBhwh1jBzXB5ei5SnjmOBz02tE2uGwBBjxAGB68lIatHJ4nyW5iG5pMuk5REn+y6WdDp8dwKi5jsrCyQSHktgOFhmDD4h9OiwcXwWvRcH08pa8Adz+7iBdzWkQCf4bD0WUx7HNlofTcPKXl4B30yW01kKShiKrzaqLRcOdm1PIHcak/1T5Li68HQ8K7YuaMjjdtg0iMttS2Re40+a0OLYyliaYBpuqlpzBr6jXg+jXw/wBp/Nef4rCUqr3Pe4sqeUhrgxxIJF3NaZBEdFSY/EUjGZr2gW8RzdD4mifopSaK3T/cjtv8sUqhe0UnUSSZDQwDxDxSS0jaCJcIM8iZcJ2dbhnB4xOIc4f/AK1mFsW8IZkI5xeVx9DtRiWgZmQI17yQOdoKt/5ve4SXgHk4gWtuVVv0CWP2dB3pxLnTB7t1yHZoaRIPQkbRsr2Gq0GNiXE+sT0kLiqXagueGioJdqAW87aa6q4aj84BFt77fgvOlicMl+zHlajP7eTr6vECRDIY0/C3wnrMmTpzKhNUnULC/aGgQDfkmftwG4t1j9bLYstHJyZ0He9EFzDu0NIWL6f/ALt/NJPuv0Tz6OVqcCxFV0gh+bxWJOusiJ9lu0fs9quEh4ItZzI9d7ey7Hh1ShTgAmOjHH8Fv4PitDd7emYEfeFzWe/lHTeTPOeGfZ86o52esA64hkZmxz/shxn7Oa9FveUqrnwRqMpAnd2ZetDF0i3N3lBvXOx34qhxHtDSYIae9PIWZ7mII+aby18j3aPHW9n8S7zFo6l4Pvabqw/s/iALPa+PhJ19JELrKtTM4uMCTJDQAL8gNEGrM+pnZLzSOLb2fxJBBpz/AOSm0fMOJUVPsjiM05KQ696cw+QXfNWVx7EOd/09Iw+o2ajh/tUdHO6OdoPc7Lpj6ic5Ukhxyybo4+i98EhrqjWEguLmhpLdS03zDrulSxNVwBDSQdIO3oVf43VDGNw1AeJzYgfDTGp9Tce60uC4Espt7wDMBeLgFbPiztsYWIqVAPGx8W1FpNgJhVsWXBuXKWtywGxcHqI1uuww9Dvq4nyUSHOEWNT/AG2+3m9m81HxTDNDjn8rRIG5B0A97ey5vJFS1IeWnTOOwFV7mhslhmGPLTpIJHOLDS67mj2ApVSH1a73mP8AbYylTaAbBoIMD1Mqh2dwTSYc2QwkgE/Dq0fhPRa+DxpbUAkxoQuGTPJSqPgmXUV8F7C9nmUQ1jHZ2Ccoc8TcyTAgE9VRxuEDXOJaQCTA3PQT960cVcR0VTB1jDgSTEWNxtOqzy2t8mSc7kU24fNc2H0CTgwW83QafMq46q11iIGtufpuo/2Vux9jY/VUpX5IdmfiMK14OVxpnTTO35WP1UeB4aWtLalQVW6tBYWuYZ1Di4n2WlVpZY52sduqhLjv9FccjS4KWWUVwYPGOH1mOHdB1ZrrRMOaSNDlF/X0UWFfWazNUpOY0mP3dZxgbuEW11tuulzXVvD159R9y6d9peDRDqX8nKNxTi5oyVyXODGuy5QXEZspzAbDcqZ/C8SYHdsLdhUdSJGvIGPquqLk0lQ+pfwin1Evg5PF9n6gAMN9KYeTpvlEKgzCYnalXBN9I9QXLu5SlJdVJeUJZ5HF0+E4h0h1F4ncvpR8iVWxvZSu4eGkwGbw6nccgBAm676UZTXVT9IfekeYt7JYprge70IM56exk/EumDXVCG7NFvzK6cpYXAjYK45XkfJMpt+TnKGDdm0Wnjuzwr0i1zWh0Q10TH9Onvst+jghyutOjRjZdKp2hKbTPLR9nkeaq+d4p29vEgvXThx0RVff/IvuyOPQJToQheWchqSMIwgYAnNCACNSoGNLnENa0EucdABqSl54QiPiGNFFmaMzictNg1e8+Vo+8nYAlZfEHDB0nuqnNWf46zty4jw02jYAQI6K7wjxA4+s0ho/08JTdsTc1HDmYk8rDmuN4hjTicW1pMtYS907kXn5wvUwYdI8+TRCNGrwXCG76n7ypd55cmDoBZauOxIpU3PdYNEp/DsPPsCSeQGpKz8eDXxdPDx4GRWrcsrPI0+rosuknXLK/JscEwxp0W5/O+alT/m+Dl9hDf5VHxunLQesetifwWmVR4qPBPIj8R+K8qM28mxkbt2U+HuywdJta1jr+C0SFRpQWx7e6vN0HoFWReGA41TuqzXQZHuFMQq+IYQZbcbjf1CFK/JM1fJMxl5THUSbi5JIMw2CDH69U2jiPyVtxB9SmzmvRAxjhY/LWFZDQRcCRodJ9Uykef6Kc8gbq1wIp1MIToosPQeHi07GL6/oLRZUG8eu3uou8ky3bcT9PzV/ZqdIRiOJQQJSWYsMpBMJSlAEkpAqOUg5WikPLkadctMtMH9ajdRFyYSqRRpM43UGzPdv9VZp9pqg+Cn7Bw/GPosKEgF02fsfB0v+Y2G5omd4qCP/AJSXOgJJ9xhZaKSCSwnIRSSlIFAWEBcj2n4l3uJpYQeQPb3tvM/zNZ6C09T0XXtVfD8OpMqOqhg7xxnOdRH8PLqd12wTjB7S/wBFwkk7Zm9uO0A7ynhKDS/uWQWtEy8skiBedFwFE1KOIzVGmm4mCH7A6n6Fer4XCMpyWAAuLiXauOZ2Yy7XX7hyTMRw6jUJc+mxxc0sJIuWmbfU/Na/rY34OizL0c9hu0QDA2m01HVAMrG+Zxg5QegLZOmgndbPBeGmkHOqEOrVXZqrxpOzG/8AaNPrurtLDsZ5WtG0gAGOUqVZ83UbrWPgieS+EAqrxJs0n/8AEn5X/BWkHAH31WaPDs5GBTdBWxTMtBHJZdWjlcWna46t2P4Hr7K9gDqPdaZq42UychAhSZUIXAkrVsOHa2PMWP8AVCnRI+Mn1AVmEoTsKM84epMy124uQR9/3p3d1DqWj5u+lldKaU9hNIrsw/8AES76D5D8VMlCMJNggJSjCUIsYwhKE+EIVANhENTgE4BFlJkZamlqmhKEbBZAQlClLUMqrYNhkJJ+VJGwbEgSSSXEkSSCSTAcE8JJJgEIpJJAJEpJIAaUEklQytxBvgJ3bcHlJAKODH6+SSS7x/xsfwWUEklnJQwpJJJgBApJJAIJJJIYBQSSQgChCSSobCkgkkA4IIJJgIpJJIEBFJJAH//Z"/>
          <p:cNvSpPr>
            <a:spLocks noGrp="1" noChangeAspect="1" noChangeArrowheads="1"/>
          </p:cNvSpPr>
          <p:nvPr>
            <p:ph type="body" sz="half" idx="2"/>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TextBox 7"/>
          <p:cNvSpPr txBox="1"/>
          <p:nvPr/>
        </p:nvSpPr>
        <p:spPr>
          <a:xfrm>
            <a:off x="10122794" y="334851"/>
            <a:ext cx="1506829" cy="369332"/>
          </a:xfrm>
          <a:prstGeom prst="rect">
            <a:avLst/>
          </a:prstGeom>
          <a:noFill/>
        </p:spPr>
        <p:txBody>
          <a:bodyPr wrap="square" rtlCol="0">
            <a:spAutoFit/>
          </a:bodyPr>
          <a:lstStyle/>
          <a:p>
            <a:r>
              <a:rPr lang="en-US" dirty="0" smtClean="0">
                <a:solidFill>
                  <a:srgbClr val="FF0000"/>
                </a:solidFill>
              </a:rPr>
              <a:t>Week 4</a:t>
            </a:r>
            <a:endParaRPr lang="en-US" dirty="0">
              <a:solidFill>
                <a:srgbClr val="FF0000"/>
              </a:solidFill>
            </a:endParaRPr>
          </a:p>
        </p:txBody>
      </p:sp>
    </p:spTree>
    <p:extLst>
      <p:ext uri="{BB962C8B-B14F-4D97-AF65-F5344CB8AC3E}">
        <p14:creationId xmlns:p14="http://schemas.microsoft.com/office/powerpoint/2010/main" val="34162220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lgn="ctr"/>
            <a:r>
              <a:rPr lang="en-US" sz="4000" b="1" dirty="0" smtClean="0">
                <a:solidFill>
                  <a:srgbClr val="C00000"/>
                </a:solidFill>
              </a:rPr>
              <a:t>Brown-headed Cowbird</a:t>
            </a:r>
            <a:br>
              <a:rPr lang="en-US" sz="4000" b="1" dirty="0" smtClean="0">
                <a:solidFill>
                  <a:srgbClr val="C00000"/>
                </a:solidFill>
              </a:rPr>
            </a:br>
            <a:r>
              <a:rPr lang="en-US" sz="4000" b="1" dirty="0" smtClean="0">
                <a:solidFill>
                  <a:schemeClr val="accent6">
                    <a:lumMod val="75000"/>
                  </a:schemeClr>
                </a:solidFill>
              </a:rPr>
              <a:t>BHCO</a:t>
            </a:r>
            <a:endParaRPr lang="en-US" sz="4000" b="1" dirty="0">
              <a:solidFill>
                <a:srgbClr val="C00000"/>
              </a:solidFill>
            </a:endParaRPr>
          </a:p>
        </p:txBody>
      </p:sp>
      <p:sp>
        <p:nvSpPr>
          <p:cNvPr id="6" name="Content Placeholder 5"/>
          <p:cNvSpPr>
            <a:spLocks noGrp="1"/>
          </p:cNvSpPr>
          <p:nvPr>
            <p:ph idx="1"/>
          </p:nvPr>
        </p:nvSpPr>
        <p:spPr>
          <a:xfrm>
            <a:off x="5183188" y="812800"/>
            <a:ext cx="6172200" cy="5791200"/>
          </a:xfrm>
        </p:spPr>
        <p:txBody>
          <a:bodyPr>
            <a:noAutofit/>
          </a:bodyPr>
          <a:lstStyle/>
          <a:p>
            <a:r>
              <a:rPr lang="en-US" sz="1600" b="1" u="sng" dirty="0" smtClean="0"/>
              <a:t>Song:</a:t>
            </a:r>
          </a:p>
          <a:p>
            <a:pPr lvl="1"/>
            <a:r>
              <a:rPr lang="en-US" sz="1600" dirty="0"/>
              <a:t>The male's song consists of several faint bubbling sounds followed by a long squeak, </a:t>
            </a:r>
            <a:r>
              <a:rPr lang="en-US" sz="1600" i="1" dirty="0" err="1" smtClean="0"/>
              <a:t>bublo-seeleeee</a:t>
            </a:r>
            <a:r>
              <a:rPr lang="en-US" sz="1600" i="1" dirty="0" smtClean="0"/>
              <a:t>.</a:t>
            </a:r>
          </a:p>
          <a:p>
            <a:pPr lvl="1"/>
            <a:r>
              <a:rPr lang="en-US" sz="1600" dirty="0">
                <a:hlinkClick r:id="rId2"/>
              </a:rPr>
              <a:t>http://</a:t>
            </a:r>
            <a:r>
              <a:rPr lang="en-US" sz="1600" dirty="0" smtClean="0">
                <a:hlinkClick r:id="rId2"/>
              </a:rPr>
              <a:t>www.allaboutbirds.org/guide/Brown-headed_Cowbird/sounds</a:t>
            </a:r>
            <a:endParaRPr lang="en-US" sz="1600" dirty="0" smtClean="0"/>
          </a:p>
          <a:p>
            <a:r>
              <a:rPr lang="en-US" sz="1600" b="1" u="sng" dirty="0" smtClean="0"/>
              <a:t>Habitat:</a:t>
            </a:r>
          </a:p>
          <a:p>
            <a:pPr lvl="1"/>
            <a:r>
              <a:rPr lang="en-US" sz="1600" dirty="0" smtClean="0"/>
              <a:t>Brown-headed Cowbirds are found </a:t>
            </a:r>
            <a:r>
              <a:rPr lang="en-US" sz="1600" dirty="0"/>
              <a:t>in </a:t>
            </a:r>
            <a:r>
              <a:rPr lang="en-US" sz="1600" dirty="0" smtClean="0"/>
              <a:t>open </a:t>
            </a:r>
            <a:r>
              <a:rPr lang="en-US" sz="1600" dirty="0"/>
              <a:t>habitats, such as fields, pastures, meadows, forest edges, and lawns. When not </a:t>
            </a:r>
            <a:r>
              <a:rPr lang="en-US" sz="1600" dirty="0" smtClean="0"/>
              <a:t>feeding </a:t>
            </a:r>
            <a:r>
              <a:rPr lang="en-US" sz="1600" dirty="0"/>
              <a:t>on the ground, they often perch high on prominent tree branches.</a:t>
            </a:r>
            <a:endParaRPr lang="en-US" sz="1600" dirty="0" smtClean="0"/>
          </a:p>
          <a:p>
            <a:r>
              <a:rPr lang="en-US" sz="1600" b="1" u="sng" dirty="0" smtClean="0"/>
              <a:t>Field Marks:</a:t>
            </a:r>
          </a:p>
          <a:p>
            <a:pPr lvl="1"/>
            <a:r>
              <a:rPr lang="en-US" sz="1600" dirty="0"/>
              <a:t>Male Brown-headed Cowbirds have glossy black plumage and a </a:t>
            </a:r>
            <a:r>
              <a:rPr lang="en-US" sz="1600" dirty="0" smtClean="0"/>
              <a:t>brown </a:t>
            </a:r>
            <a:r>
              <a:rPr lang="en-US" sz="1600" dirty="0"/>
              <a:t>head that often looks black in poor lighting or at distance. Female Brown-headed Cowbirds are plain brown birds, lightest on the head and underparts, with fine streaking on the </a:t>
            </a:r>
            <a:r>
              <a:rPr lang="en-US" sz="1600" dirty="0" smtClean="0"/>
              <a:t>belly.</a:t>
            </a:r>
          </a:p>
          <a:p>
            <a:r>
              <a:rPr lang="en-US" sz="1600" u="sng" dirty="0" smtClean="0"/>
              <a:t>NOTE</a:t>
            </a:r>
            <a:r>
              <a:rPr lang="en-US" sz="1600" dirty="0" smtClean="0"/>
              <a:t>: Cowbirds are parasitic upon other birds in that the females do not build their own nest.  They lay their eggs in other birds’ nests and leave the raising of young to the other female.  Cowbird babies are born larger and outcompete the host’s own young.  These grassland birds have moved in from the mid-west as we have cleared woodland habitats in the east.</a:t>
            </a:r>
            <a:endParaRPr lang="en-US" sz="1600" dirty="0"/>
          </a:p>
        </p:txBody>
      </p:sp>
      <p:sp>
        <p:nvSpPr>
          <p:cNvPr id="7" name="Text Placeholder 6"/>
          <p:cNvSpPr>
            <a:spLocks noGrp="1"/>
          </p:cNvSpPr>
          <p:nvPr>
            <p:ph type="body" sz="half" idx="2"/>
          </p:nvPr>
        </p:nvSpPr>
        <p:spPr/>
        <p:txBody>
          <a:bodyPr/>
          <a:lstStyle/>
          <a:p>
            <a:endParaRPr lang="en-US" dirty="0" smtClean="0"/>
          </a:p>
          <a:p>
            <a:endParaRPr lang="en-US" dirty="0"/>
          </a:p>
          <a:p>
            <a:endParaRPr lang="en-US" dirty="0"/>
          </a:p>
        </p:txBody>
      </p:sp>
      <p:pic>
        <p:nvPicPr>
          <p:cNvPr id="8" name="Picture 7"/>
          <p:cNvPicPr>
            <a:picLocks noChangeAspect="1"/>
          </p:cNvPicPr>
          <p:nvPr/>
        </p:nvPicPr>
        <p:blipFill>
          <a:blip r:embed="rId3"/>
          <a:stretch>
            <a:fillRect/>
          </a:stretch>
        </p:blipFill>
        <p:spPr>
          <a:xfrm>
            <a:off x="839788" y="2266682"/>
            <a:ext cx="3835243" cy="3155323"/>
          </a:xfrm>
          <a:prstGeom prst="rect">
            <a:avLst/>
          </a:prstGeom>
        </p:spPr>
      </p:pic>
    </p:spTree>
    <p:extLst>
      <p:ext uri="{BB962C8B-B14F-4D97-AF65-F5344CB8AC3E}">
        <p14:creationId xmlns:p14="http://schemas.microsoft.com/office/powerpoint/2010/main" val="20821427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9788" y="457200"/>
            <a:ext cx="3932237" cy="842626"/>
          </a:xfrm>
        </p:spPr>
        <p:txBody>
          <a:bodyPr>
            <a:noAutofit/>
          </a:bodyPr>
          <a:lstStyle/>
          <a:p>
            <a:pPr algn="ctr"/>
            <a:r>
              <a:rPr lang="en-US" sz="4000" b="1" dirty="0" smtClean="0">
                <a:solidFill>
                  <a:srgbClr val="C00000"/>
                </a:solidFill>
              </a:rPr>
              <a:t>Ovenbird</a:t>
            </a:r>
            <a:br>
              <a:rPr lang="en-US" sz="4000" b="1" dirty="0" smtClean="0">
                <a:solidFill>
                  <a:srgbClr val="C00000"/>
                </a:solidFill>
              </a:rPr>
            </a:br>
            <a:r>
              <a:rPr lang="en-US" sz="4000" b="1" dirty="0" smtClean="0">
                <a:solidFill>
                  <a:schemeClr val="accent6">
                    <a:lumMod val="75000"/>
                  </a:schemeClr>
                </a:solidFill>
              </a:rPr>
              <a:t>OVEN</a:t>
            </a:r>
            <a:endParaRPr lang="en-US" sz="4000" b="1" dirty="0">
              <a:solidFill>
                <a:srgbClr val="C00000"/>
              </a:solidFill>
            </a:endParaRPr>
          </a:p>
        </p:txBody>
      </p:sp>
      <p:sp>
        <p:nvSpPr>
          <p:cNvPr id="11" name="Content Placeholder 10"/>
          <p:cNvSpPr>
            <a:spLocks noGrp="1"/>
          </p:cNvSpPr>
          <p:nvPr>
            <p:ph idx="1"/>
          </p:nvPr>
        </p:nvSpPr>
        <p:spPr/>
        <p:txBody>
          <a:bodyPr>
            <a:normAutofit/>
          </a:bodyPr>
          <a:lstStyle/>
          <a:p>
            <a:r>
              <a:rPr lang="en-US" sz="2000" u="sng" dirty="0" smtClean="0"/>
              <a:t>Song:</a:t>
            </a:r>
          </a:p>
          <a:p>
            <a:pPr lvl="1"/>
            <a:r>
              <a:rPr lang="en-US" sz="1800" dirty="0" smtClean="0"/>
              <a:t>The ovenbird's song sounds like </a:t>
            </a:r>
            <a:r>
              <a:rPr lang="en-US" sz="1800" i="1" dirty="0" smtClean="0"/>
              <a:t>teacher-teacher-teacher</a:t>
            </a:r>
            <a:r>
              <a:rPr lang="en-US" sz="1800" dirty="0"/>
              <a:t> </a:t>
            </a:r>
            <a:endParaRPr lang="en-US" sz="1800" dirty="0" smtClean="0"/>
          </a:p>
          <a:p>
            <a:pPr lvl="1"/>
            <a:r>
              <a:rPr lang="en-US" sz="1800" dirty="0">
                <a:hlinkClick r:id="rId2"/>
              </a:rPr>
              <a:t>http://</a:t>
            </a:r>
            <a:r>
              <a:rPr lang="en-US" sz="1800" dirty="0" smtClean="0">
                <a:hlinkClick r:id="rId2"/>
              </a:rPr>
              <a:t>www.allaboutbirds.org/guide/Ovenbird/sounds</a:t>
            </a:r>
            <a:endParaRPr lang="en-US" sz="1800" dirty="0" smtClean="0"/>
          </a:p>
          <a:p>
            <a:pPr marL="457200" lvl="1" indent="0">
              <a:buNone/>
            </a:pPr>
            <a:endParaRPr lang="en-US" sz="1800" dirty="0" smtClean="0"/>
          </a:p>
          <a:p>
            <a:r>
              <a:rPr lang="en-US" sz="2000" u="sng" dirty="0" smtClean="0"/>
              <a:t>Habitat:</a:t>
            </a:r>
          </a:p>
          <a:p>
            <a:pPr lvl="1"/>
            <a:r>
              <a:rPr lang="en-US" sz="1800" dirty="0"/>
              <a:t>Ovenbirds breed in closed-canopy forests, particularly deciduous and mixed deciduous-coniferous </a:t>
            </a:r>
            <a:r>
              <a:rPr lang="en-US" sz="1800" dirty="0" smtClean="0"/>
              <a:t>woods.</a:t>
            </a:r>
          </a:p>
          <a:p>
            <a:pPr lvl="1"/>
            <a:r>
              <a:rPr lang="en-US" sz="1800" dirty="0" smtClean="0"/>
              <a:t>Ovenbirds spend </a:t>
            </a:r>
            <a:r>
              <a:rPr lang="en-US" sz="1800" dirty="0"/>
              <a:t>much of their time foraging on the </a:t>
            </a:r>
            <a:r>
              <a:rPr lang="en-US" sz="1800" dirty="0" smtClean="0"/>
              <a:t>ground.</a:t>
            </a:r>
          </a:p>
          <a:p>
            <a:pPr marL="457200" lvl="1" indent="0">
              <a:buNone/>
            </a:pPr>
            <a:endParaRPr lang="en-US" sz="1600" dirty="0" smtClean="0"/>
          </a:p>
          <a:p>
            <a:r>
              <a:rPr lang="en-US" sz="2000" u="sng" dirty="0" smtClean="0"/>
              <a:t>Field Marks:</a:t>
            </a:r>
          </a:p>
          <a:p>
            <a:pPr lvl="1"/>
            <a:r>
              <a:rPr lang="en-US" sz="1800" dirty="0" smtClean="0"/>
              <a:t>Ovenbirds </a:t>
            </a:r>
            <a:r>
              <a:rPr lang="en-US" sz="1800" dirty="0"/>
              <a:t>are olive-green above and spotted below, with bold black-and-orange crown stripes. </a:t>
            </a:r>
            <a:r>
              <a:rPr lang="en-US" sz="1800" dirty="0" smtClean="0"/>
              <a:t>It has a white eye ring. Ovenbirds </a:t>
            </a:r>
            <a:r>
              <a:rPr lang="en-US" sz="1800" dirty="0"/>
              <a:t>have pink legs</a:t>
            </a:r>
            <a:r>
              <a:rPr lang="en-US" sz="1800" dirty="0" smtClean="0"/>
              <a:t>.</a:t>
            </a:r>
          </a:p>
          <a:p>
            <a:pPr lvl="1"/>
            <a:r>
              <a:rPr lang="en-US" sz="1800" dirty="0" smtClean="0"/>
              <a:t>Often holds its tail upward.</a:t>
            </a:r>
          </a:p>
          <a:p>
            <a:pPr marL="457200" lvl="1" indent="0">
              <a:buNone/>
            </a:pPr>
            <a:endParaRPr lang="en-US" sz="1600" dirty="0" smtClean="0"/>
          </a:p>
        </p:txBody>
      </p:sp>
      <p:sp>
        <p:nvSpPr>
          <p:cNvPr id="7" name="Text Placeholder 6"/>
          <p:cNvSpPr>
            <a:spLocks noGrp="1"/>
          </p:cNvSpPr>
          <p:nvPr>
            <p:ph type="body" sz="half" idx="2"/>
          </p:nvPr>
        </p:nvSpPr>
        <p:spPr/>
        <p:txBody>
          <a:bodyPr/>
          <a:lstStyle/>
          <a:p>
            <a:endParaRPr lang="en-US" dirty="0" smtClean="0"/>
          </a:p>
          <a:p>
            <a:endParaRPr lang="en-US" dirty="0"/>
          </a:p>
          <a:p>
            <a:endParaRPr lang="en-US" dirty="0" smtClean="0"/>
          </a:p>
          <a:p>
            <a:endParaRPr lang="en-US" dirty="0"/>
          </a:p>
          <a:p>
            <a:endParaRPr lang="en-US" dirty="0"/>
          </a:p>
        </p:txBody>
      </p:sp>
      <p:pic>
        <p:nvPicPr>
          <p:cNvPr id="9" name="Picture 8"/>
          <p:cNvPicPr>
            <a:picLocks noChangeAspect="1"/>
          </p:cNvPicPr>
          <p:nvPr/>
        </p:nvPicPr>
        <p:blipFill>
          <a:blip r:embed="rId3"/>
          <a:stretch>
            <a:fillRect/>
          </a:stretch>
        </p:blipFill>
        <p:spPr>
          <a:xfrm>
            <a:off x="771525" y="1433914"/>
            <a:ext cx="4000500" cy="2667000"/>
          </a:xfrm>
          <a:prstGeom prst="rect">
            <a:avLst/>
          </a:prstGeom>
        </p:spPr>
      </p:pic>
      <p:pic>
        <p:nvPicPr>
          <p:cNvPr id="10" name="Picture 9"/>
          <p:cNvPicPr>
            <a:picLocks noChangeAspect="1"/>
          </p:cNvPicPr>
          <p:nvPr/>
        </p:nvPicPr>
        <p:blipFill>
          <a:blip r:embed="rId4"/>
          <a:stretch>
            <a:fillRect/>
          </a:stretch>
        </p:blipFill>
        <p:spPr>
          <a:xfrm>
            <a:off x="944059" y="4221183"/>
            <a:ext cx="3655432" cy="2271291"/>
          </a:xfrm>
          <a:prstGeom prst="rect">
            <a:avLst/>
          </a:prstGeom>
        </p:spPr>
      </p:pic>
      <p:sp>
        <p:nvSpPr>
          <p:cNvPr id="2" name="TextBox 1"/>
          <p:cNvSpPr txBox="1"/>
          <p:nvPr/>
        </p:nvSpPr>
        <p:spPr>
          <a:xfrm>
            <a:off x="10122794" y="334851"/>
            <a:ext cx="1506829" cy="369332"/>
          </a:xfrm>
          <a:prstGeom prst="rect">
            <a:avLst/>
          </a:prstGeom>
          <a:noFill/>
        </p:spPr>
        <p:txBody>
          <a:bodyPr wrap="square" rtlCol="0">
            <a:spAutoFit/>
          </a:bodyPr>
          <a:lstStyle/>
          <a:p>
            <a:r>
              <a:rPr lang="en-US" dirty="0" smtClean="0">
                <a:solidFill>
                  <a:srgbClr val="FF0000"/>
                </a:solidFill>
              </a:rPr>
              <a:t>Week 1</a:t>
            </a:r>
            <a:endParaRPr lang="en-US" dirty="0">
              <a:solidFill>
                <a:srgbClr val="FF0000"/>
              </a:solidFill>
            </a:endParaRPr>
          </a:p>
        </p:txBody>
      </p:sp>
    </p:spTree>
    <p:extLst>
      <p:ext uri="{BB962C8B-B14F-4D97-AF65-F5344CB8AC3E}">
        <p14:creationId xmlns:p14="http://schemas.microsoft.com/office/powerpoint/2010/main" val="34275905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solidFill>
                  <a:srgbClr val="C00000"/>
                </a:solidFill>
              </a:rPr>
              <a:t>Red-eyed Vireo</a:t>
            </a:r>
            <a:br>
              <a:rPr lang="en-US" sz="4000" b="1" dirty="0" smtClean="0">
                <a:solidFill>
                  <a:srgbClr val="C00000"/>
                </a:solidFill>
              </a:rPr>
            </a:br>
            <a:r>
              <a:rPr lang="en-US" sz="4000" b="1" dirty="0" smtClean="0">
                <a:solidFill>
                  <a:schemeClr val="accent6">
                    <a:lumMod val="75000"/>
                  </a:schemeClr>
                </a:solidFill>
              </a:rPr>
              <a:t>REVI</a:t>
            </a:r>
            <a:endParaRPr lang="en-US" sz="4000" b="1" dirty="0">
              <a:solidFill>
                <a:srgbClr val="C00000"/>
              </a:solidFill>
            </a:endParaRPr>
          </a:p>
        </p:txBody>
      </p:sp>
      <p:sp>
        <p:nvSpPr>
          <p:cNvPr id="3" name="Content Placeholder 2"/>
          <p:cNvSpPr>
            <a:spLocks noGrp="1"/>
          </p:cNvSpPr>
          <p:nvPr>
            <p:ph idx="1"/>
          </p:nvPr>
        </p:nvSpPr>
        <p:spPr>
          <a:xfrm>
            <a:off x="5183188" y="987425"/>
            <a:ext cx="6172200" cy="5514975"/>
          </a:xfrm>
        </p:spPr>
        <p:txBody>
          <a:bodyPr>
            <a:noAutofit/>
          </a:bodyPr>
          <a:lstStyle/>
          <a:p>
            <a:r>
              <a:rPr lang="en-US" sz="1800" b="1" u="sng" dirty="0" smtClean="0"/>
              <a:t>Song:</a:t>
            </a:r>
          </a:p>
          <a:p>
            <a:pPr lvl="1"/>
            <a:r>
              <a:rPr lang="en-US" sz="1800" dirty="0" smtClean="0"/>
              <a:t>Males sing incessantly—sometimes </a:t>
            </a:r>
            <a:r>
              <a:rPr lang="en-US" sz="1800" dirty="0"/>
              <a:t>more than 20,000 per day by a single </a:t>
            </a:r>
            <a:r>
              <a:rPr lang="en-US" sz="1800" dirty="0" smtClean="0"/>
              <a:t>male!  They can be heard even during the hottest part of the day.</a:t>
            </a:r>
          </a:p>
          <a:p>
            <a:pPr lvl="1"/>
            <a:r>
              <a:rPr lang="en-US" sz="1800" dirty="0" smtClean="0"/>
              <a:t>The song sounds like its saying “where are you?” and then answering “here I am” over and over again.</a:t>
            </a:r>
          </a:p>
          <a:p>
            <a:pPr lvl="1"/>
            <a:r>
              <a:rPr lang="en-US" sz="1800" dirty="0">
                <a:hlinkClick r:id="rId2"/>
              </a:rPr>
              <a:t>http://</a:t>
            </a:r>
            <a:r>
              <a:rPr lang="en-US" sz="1800" dirty="0" smtClean="0">
                <a:hlinkClick r:id="rId2"/>
              </a:rPr>
              <a:t>www.allaboutbirds.org/guide/Red-eyed_Vireo/sounds</a:t>
            </a:r>
            <a:endParaRPr lang="en-US" sz="1800" dirty="0" smtClean="0"/>
          </a:p>
          <a:p>
            <a:r>
              <a:rPr lang="en-US" sz="1800" b="1" u="sng" dirty="0" smtClean="0"/>
              <a:t>Habitat:</a:t>
            </a:r>
          </a:p>
          <a:p>
            <a:pPr lvl="1"/>
            <a:r>
              <a:rPr lang="en-US" sz="1800" dirty="0" smtClean="0"/>
              <a:t>Large </a:t>
            </a:r>
            <a:r>
              <a:rPr lang="en-US" sz="1800" dirty="0"/>
              <a:t>expanses of deciduous </a:t>
            </a:r>
            <a:r>
              <a:rPr lang="en-US" sz="1800" dirty="0" smtClean="0"/>
              <a:t>forest are Red-eyed </a:t>
            </a:r>
            <a:r>
              <a:rPr lang="en-US" sz="1800" dirty="0"/>
              <a:t>Vireo habitat during the breeding season. </a:t>
            </a:r>
            <a:endParaRPr lang="en-US" sz="1800" dirty="0" smtClean="0"/>
          </a:p>
          <a:p>
            <a:pPr lvl="1"/>
            <a:r>
              <a:rPr lang="en-US" sz="1800" dirty="0"/>
              <a:t>They forage in deciduous canopies where they can be difficult to find among the green leaves.</a:t>
            </a:r>
            <a:endParaRPr lang="en-US" sz="1800" dirty="0" smtClean="0"/>
          </a:p>
          <a:p>
            <a:r>
              <a:rPr lang="en-US" sz="1800" b="1" u="sng" dirty="0" smtClean="0"/>
              <a:t>Field Marks:</a:t>
            </a:r>
          </a:p>
          <a:p>
            <a:pPr lvl="1"/>
            <a:r>
              <a:rPr lang="en-US" sz="1800" dirty="0"/>
              <a:t>Red-eyed Vireos are olive-green above and clean white below with a strong head pattern: a gray crown and white eyebrow stripe bordered above and below by blackish lines. </a:t>
            </a:r>
            <a:r>
              <a:rPr lang="en-US" sz="1800" dirty="0" smtClean="0"/>
              <a:t>Adults </a:t>
            </a:r>
            <a:r>
              <a:rPr lang="en-US" sz="1800" dirty="0"/>
              <a:t>have red </a:t>
            </a:r>
            <a:r>
              <a:rPr lang="en-US" sz="1800" dirty="0" smtClean="0"/>
              <a:t>eyes.</a:t>
            </a:r>
          </a:p>
          <a:p>
            <a:pPr lvl="1"/>
            <a:r>
              <a:rPr lang="en-US" sz="1800" dirty="0" smtClean="0"/>
              <a:t>Bill has a small hook at the tip.</a:t>
            </a:r>
            <a:endParaRPr lang="en-US" sz="1800" dirty="0"/>
          </a:p>
        </p:txBody>
      </p:sp>
      <p:sp>
        <p:nvSpPr>
          <p:cNvPr id="4" name="Text Placeholder 3"/>
          <p:cNvSpPr>
            <a:spLocks noGrp="1"/>
          </p:cNvSpPr>
          <p:nvPr>
            <p:ph type="body" sz="half" idx="2"/>
          </p:nvPr>
        </p:nvSpPr>
        <p:spPr/>
        <p:txBody>
          <a:bodyPr/>
          <a:lstStyle/>
          <a:p>
            <a:endParaRPr lang="en-US" dirty="0" smtClean="0"/>
          </a:p>
          <a:p>
            <a:endParaRPr lang="en-US" dirty="0"/>
          </a:p>
          <a:p>
            <a:endParaRPr lang="en-US" dirty="0"/>
          </a:p>
        </p:txBody>
      </p:sp>
      <p:pic>
        <p:nvPicPr>
          <p:cNvPr id="5" name="Picture 4"/>
          <p:cNvPicPr>
            <a:picLocks noChangeAspect="1"/>
          </p:cNvPicPr>
          <p:nvPr/>
        </p:nvPicPr>
        <p:blipFill>
          <a:blip r:embed="rId3"/>
          <a:stretch>
            <a:fillRect/>
          </a:stretch>
        </p:blipFill>
        <p:spPr>
          <a:xfrm>
            <a:off x="727925" y="2189409"/>
            <a:ext cx="4044100" cy="3528811"/>
          </a:xfrm>
          <a:prstGeom prst="rect">
            <a:avLst/>
          </a:prstGeom>
        </p:spPr>
      </p:pic>
      <p:sp>
        <p:nvSpPr>
          <p:cNvPr id="6" name="TextBox 5"/>
          <p:cNvSpPr txBox="1"/>
          <p:nvPr/>
        </p:nvSpPr>
        <p:spPr>
          <a:xfrm>
            <a:off x="10122794" y="334851"/>
            <a:ext cx="1506829" cy="369332"/>
          </a:xfrm>
          <a:prstGeom prst="rect">
            <a:avLst/>
          </a:prstGeom>
          <a:noFill/>
        </p:spPr>
        <p:txBody>
          <a:bodyPr wrap="square" rtlCol="0">
            <a:spAutoFit/>
          </a:bodyPr>
          <a:lstStyle/>
          <a:p>
            <a:r>
              <a:rPr lang="en-US" dirty="0" smtClean="0">
                <a:solidFill>
                  <a:srgbClr val="FF0000"/>
                </a:solidFill>
              </a:rPr>
              <a:t>Week 1</a:t>
            </a:r>
            <a:endParaRPr lang="en-US" dirty="0">
              <a:solidFill>
                <a:srgbClr val="FF0000"/>
              </a:solidFill>
            </a:endParaRPr>
          </a:p>
        </p:txBody>
      </p:sp>
    </p:spTree>
    <p:extLst>
      <p:ext uri="{BB962C8B-B14F-4D97-AF65-F5344CB8AC3E}">
        <p14:creationId xmlns:p14="http://schemas.microsoft.com/office/powerpoint/2010/main" val="41119444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sz="4000" b="1" dirty="0" smtClean="0">
                <a:solidFill>
                  <a:srgbClr val="C00000"/>
                </a:solidFill>
              </a:rPr>
              <a:t>Scarlet Tanager</a:t>
            </a:r>
            <a:br>
              <a:rPr lang="en-US" sz="4000" b="1" dirty="0" smtClean="0">
                <a:solidFill>
                  <a:srgbClr val="C00000"/>
                </a:solidFill>
              </a:rPr>
            </a:br>
            <a:r>
              <a:rPr lang="en-US" sz="4000" b="1" dirty="0" smtClean="0">
                <a:solidFill>
                  <a:schemeClr val="accent6">
                    <a:lumMod val="75000"/>
                  </a:schemeClr>
                </a:solidFill>
              </a:rPr>
              <a:t>SCTA</a:t>
            </a:r>
            <a:endParaRPr lang="en-US" sz="4000" b="1" dirty="0">
              <a:solidFill>
                <a:srgbClr val="C00000"/>
              </a:solidFill>
            </a:endParaRPr>
          </a:p>
        </p:txBody>
      </p:sp>
      <p:sp>
        <p:nvSpPr>
          <p:cNvPr id="6" name="Content Placeholder 5"/>
          <p:cNvSpPr>
            <a:spLocks noGrp="1"/>
          </p:cNvSpPr>
          <p:nvPr>
            <p:ph idx="1"/>
          </p:nvPr>
        </p:nvSpPr>
        <p:spPr>
          <a:xfrm>
            <a:off x="5183188" y="685800"/>
            <a:ext cx="6172200" cy="5908183"/>
          </a:xfrm>
        </p:spPr>
        <p:txBody>
          <a:bodyPr>
            <a:noAutofit/>
          </a:bodyPr>
          <a:lstStyle/>
          <a:p>
            <a:r>
              <a:rPr lang="en-US" sz="1800" b="1" u="sng" dirty="0" smtClean="0"/>
              <a:t>Song:</a:t>
            </a:r>
          </a:p>
          <a:p>
            <a:pPr lvl="1"/>
            <a:r>
              <a:rPr lang="en-US" sz="1800" dirty="0"/>
              <a:t>The male Scarlet Tanager sings a burry series of 4–5 chirruping </a:t>
            </a:r>
            <a:r>
              <a:rPr lang="en-US" sz="1800" dirty="0" smtClean="0"/>
              <a:t>phrases. </a:t>
            </a:r>
            <a:r>
              <a:rPr lang="en-US" sz="1800" dirty="0"/>
              <a:t>Many people liken it to the sound of a robin with a sore throat. </a:t>
            </a:r>
            <a:endParaRPr lang="en-US" sz="1800" dirty="0" smtClean="0"/>
          </a:p>
          <a:p>
            <a:pPr lvl="1"/>
            <a:r>
              <a:rPr lang="en-US" sz="1800" dirty="0"/>
              <a:t>The most </a:t>
            </a:r>
            <a:r>
              <a:rPr lang="en-US" sz="1800" dirty="0" smtClean="0"/>
              <a:t>common call </a:t>
            </a:r>
            <a:r>
              <a:rPr lang="en-US" sz="1800" dirty="0"/>
              <a:t>sounds like </a:t>
            </a:r>
            <a:r>
              <a:rPr lang="en-US" sz="1800" i="1" dirty="0"/>
              <a:t>chick-</a:t>
            </a:r>
            <a:r>
              <a:rPr lang="en-US" sz="1800" i="1" dirty="0" err="1"/>
              <a:t>breee</a:t>
            </a:r>
            <a:r>
              <a:rPr lang="en-US" sz="1800" dirty="0"/>
              <a:t> or </a:t>
            </a:r>
            <a:r>
              <a:rPr lang="en-US" sz="1800" i="1" dirty="0"/>
              <a:t>chip-</a:t>
            </a:r>
            <a:r>
              <a:rPr lang="en-US" sz="1800" i="1" dirty="0" err="1"/>
              <a:t>burrr</a:t>
            </a:r>
            <a:r>
              <a:rPr lang="en-US" sz="1800" dirty="0" smtClean="0"/>
              <a:t>.</a:t>
            </a:r>
          </a:p>
          <a:p>
            <a:pPr lvl="1"/>
            <a:r>
              <a:rPr lang="en-US" sz="1800" dirty="0">
                <a:hlinkClick r:id="rId2"/>
              </a:rPr>
              <a:t>http://</a:t>
            </a:r>
            <a:r>
              <a:rPr lang="en-US" sz="1800" dirty="0" smtClean="0">
                <a:hlinkClick r:id="rId2"/>
              </a:rPr>
              <a:t>www.allaboutbirds.org/guide/Scarlet_Tanager/sounds</a:t>
            </a:r>
            <a:endParaRPr lang="en-US" sz="1800" dirty="0" smtClean="0"/>
          </a:p>
          <a:p>
            <a:r>
              <a:rPr lang="en-US" sz="1800" b="1" u="sng" dirty="0" smtClean="0"/>
              <a:t>Habitat:</a:t>
            </a:r>
          </a:p>
          <a:p>
            <a:pPr lvl="1"/>
            <a:r>
              <a:rPr lang="en-US" sz="1800" dirty="0"/>
              <a:t>Scarlet Tanagers breed in deciduous and mixed deciduous-evergreen </a:t>
            </a:r>
            <a:r>
              <a:rPr lang="en-US" sz="1800" dirty="0" smtClean="0"/>
              <a:t>forests. </a:t>
            </a:r>
            <a:r>
              <a:rPr lang="en-US" sz="1800" dirty="0"/>
              <a:t>They are somewhat sensitive to habitat fragmentation, so look for them in large, undisturbed tracts of forest</a:t>
            </a:r>
            <a:r>
              <a:rPr lang="en-US" sz="1800" dirty="0" smtClean="0"/>
              <a:t>.</a:t>
            </a:r>
          </a:p>
          <a:p>
            <a:pPr lvl="1"/>
            <a:r>
              <a:rPr lang="en-US" sz="1800" dirty="0"/>
              <a:t>They spend much of their time </a:t>
            </a:r>
            <a:r>
              <a:rPr lang="en-US" sz="1800" dirty="0" smtClean="0"/>
              <a:t>feeding among </a:t>
            </a:r>
            <a:r>
              <a:rPr lang="en-US" sz="1800" dirty="0"/>
              <a:t>the wide leaves of deciduous trees in the forest canopy, where they are hard to see</a:t>
            </a:r>
            <a:r>
              <a:rPr lang="en-US" sz="1800" dirty="0" smtClean="0"/>
              <a:t>.</a:t>
            </a:r>
            <a:endParaRPr lang="en-US" sz="1800" dirty="0"/>
          </a:p>
          <a:p>
            <a:r>
              <a:rPr lang="en-US" sz="1800" b="1" u="sng" dirty="0" smtClean="0"/>
              <a:t>Field Marks:</a:t>
            </a:r>
          </a:p>
          <a:p>
            <a:pPr lvl="1"/>
            <a:r>
              <a:rPr lang="en-US" sz="1800" dirty="0"/>
              <a:t>In spring and summer, adult males are an unmistakable, brilliant red with black wings and tails. Females and fall </a:t>
            </a:r>
            <a:r>
              <a:rPr lang="en-US" sz="1800" dirty="0" smtClean="0"/>
              <a:t>immature birds </a:t>
            </a:r>
            <a:r>
              <a:rPr lang="en-US" sz="1800" dirty="0"/>
              <a:t>are olive-yellow with darker olive wings and tails</a:t>
            </a:r>
            <a:r>
              <a:rPr lang="en-US" sz="1800" dirty="0" smtClean="0"/>
              <a:t>.</a:t>
            </a:r>
          </a:p>
        </p:txBody>
      </p:sp>
      <p:sp>
        <p:nvSpPr>
          <p:cNvPr id="7" name="Text Placeholder 6"/>
          <p:cNvSpPr>
            <a:spLocks noGrp="1"/>
          </p:cNvSpPr>
          <p:nvPr>
            <p:ph type="body" sz="half" idx="2"/>
          </p:nvPr>
        </p:nvSpPr>
        <p:spPr/>
        <p:txBody>
          <a:bodyPr/>
          <a:lstStyle/>
          <a:p>
            <a:endParaRPr lang="en-US" dirty="0" smtClean="0"/>
          </a:p>
          <a:p>
            <a:endParaRPr lang="en-US" dirty="0"/>
          </a:p>
          <a:p>
            <a:endParaRPr lang="en-US" dirty="0"/>
          </a:p>
        </p:txBody>
      </p:sp>
      <p:pic>
        <p:nvPicPr>
          <p:cNvPr id="8" name="Picture 7"/>
          <p:cNvPicPr>
            <a:picLocks noChangeAspect="1"/>
          </p:cNvPicPr>
          <p:nvPr/>
        </p:nvPicPr>
        <p:blipFill>
          <a:blip r:embed="rId3"/>
          <a:stretch>
            <a:fillRect/>
          </a:stretch>
        </p:blipFill>
        <p:spPr>
          <a:xfrm>
            <a:off x="839788" y="2307129"/>
            <a:ext cx="3809485" cy="3295181"/>
          </a:xfrm>
          <a:prstGeom prst="rect">
            <a:avLst/>
          </a:prstGeom>
        </p:spPr>
      </p:pic>
      <p:sp>
        <p:nvSpPr>
          <p:cNvPr id="9" name="TextBox 8"/>
          <p:cNvSpPr txBox="1"/>
          <p:nvPr/>
        </p:nvSpPr>
        <p:spPr>
          <a:xfrm>
            <a:off x="10122794" y="334851"/>
            <a:ext cx="1506829" cy="369332"/>
          </a:xfrm>
          <a:prstGeom prst="rect">
            <a:avLst/>
          </a:prstGeom>
          <a:noFill/>
        </p:spPr>
        <p:txBody>
          <a:bodyPr wrap="square" rtlCol="0">
            <a:spAutoFit/>
          </a:bodyPr>
          <a:lstStyle/>
          <a:p>
            <a:r>
              <a:rPr lang="en-US" dirty="0" smtClean="0">
                <a:solidFill>
                  <a:srgbClr val="FF0000"/>
                </a:solidFill>
              </a:rPr>
              <a:t>Week 1</a:t>
            </a:r>
            <a:endParaRPr lang="en-US" dirty="0">
              <a:solidFill>
                <a:srgbClr val="FF0000"/>
              </a:solidFill>
            </a:endParaRPr>
          </a:p>
        </p:txBody>
      </p:sp>
    </p:spTree>
    <p:extLst>
      <p:ext uri="{BB962C8B-B14F-4D97-AF65-F5344CB8AC3E}">
        <p14:creationId xmlns:p14="http://schemas.microsoft.com/office/powerpoint/2010/main" val="39474715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b="1" dirty="0" smtClean="0">
                <a:solidFill>
                  <a:srgbClr val="C00000"/>
                </a:solidFill>
              </a:rPr>
              <a:t>Common Yellowthroat</a:t>
            </a:r>
            <a:br>
              <a:rPr lang="en-US" sz="4000" b="1" dirty="0" smtClean="0">
                <a:solidFill>
                  <a:srgbClr val="C00000"/>
                </a:solidFill>
              </a:rPr>
            </a:br>
            <a:r>
              <a:rPr lang="en-US" sz="4000" b="1" dirty="0" smtClean="0">
                <a:solidFill>
                  <a:schemeClr val="accent6">
                    <a:lumMod val="75000"/>
                  </a:schemeClr>
                </a:solidFill>
              </a:rPr>
              <a:t>COYE</a:t>
            </a:r>
            <a:endParaRPr lang="en-US" sz="4000" b="1" dirty="0">
              <a:solidFill>
                <a:srgbClr val="C00000"/>
              </a:solidFill>
            </a:endParaRPr>
          </a:p>
        </p:txBody>
      </p:sp>
      <p:sp>
        <p:nvSpPr>
          <p:cNvPr id="3" name="Content Placeholder 2"/>
          <p:cNvSpPr>
            <a:spLocks noGrp="1"/>
          </p:cNvSpPr>
          <p:nvPr>
            <p:ph idx="1"/>
          </p:nvPr>
        </p:nvSpPr>
        <p:spPr>
          <a:xfrm>
            <a:off x="5183188" y="987425"/>
            <a:ext cx="6172200" cy="5400496"/>
          </a:xfrm>
        </p:spPr>
        <p:txBody>
          <a:bodyPr>
            <a:noAutofit/>
          </a:bodyPr>
          <a:lstStyle/>
          <a:p>
            <a:r>
              <a:rPr lang="en-US" sz="1800" b="1" u="sng" dirty="0" smtClean="0"/>
              <a:t>Song:</a:t>
            </a:r>
          </a:p>
          <a:p>
            <a:pPr lvl="1"/>
            <a:r>
              <a:rPr lang="en-US" sz="1800" dirty="0"/>
              <a:t>Males sing a very distinctive, rolling </a:t>
            </a:r>
            <a:r>
              <a:rPr lang="en-US" sz="1800" i="1" dirty="0" err="1"/>
              <a:t>wichety-wichety-wichety</a:t>
            </a:r>
            <a:r>
              <a:rPr lang="en-US" sz="1800" dirty="0"/>
              <a:t> </a:t>
            </a:r>
            <a:r>
              <a:rPr lang="en-US" sz="1800" dirty="0" smtClean="0"/>
              <a:t>song.</a:t>
            </a:r>
          </a:p>
          <a:p>
            <a:pPr lvl="1"/>
            <a:r>
              <a:rPr lang="en-US" sz="1800" dirty="0" smtClean="0"/>
              <a:t>They are very vocal birds.</a:t>
            </a:r>
          </a:p>
          <a:p>
            <a:pPr lvl="1"/>
            <a:r>
              <a:rPr lang="en-US" sz="1800" dirty="0">
                <a:hlinkClick r:id="rId2"/>
              </a:rPr>
              <a:t>http://</a:t>
            </a:r>
            <a:r>
              <a:rPr lang="en-US" sz="1800" dirty="0" smtClean="0">
                <a:hlinkClick r:id="rId2"/>
              </a:rPr>
              <a:t>www.allaboutbirds.org/guide/Common_Yellowthroat/sounds</a:t>
            </a:r>
            <a:endParaRPr lang="en-US" sz="1800" dirty="0" smtClean="0"/>
          </a:p>
          <a:p>
            <a:r>
              <a:rPr lang="en-US" sz="1800" b="1" u="sng" dirty="0" smtClean="0"/>
              <a:t>Habitat:</a:t>
            </a:r>
          </a:p>
          <a:p>
            <a:pPr lvl="1"/>
            <a:r>
              <a:rPr lang="en-US" sz="1800" dirty="0"/>
              <a:t>Yellowthroats live in open areas with thick, low vegetation, ranging from marsh to grassland to open pine forest</a:t>
            </a:r>
            <a:r>
              <a:rPr lang="en-US" sz="1800" dirty="0" smtClean="0"/>
              <a:t>.</a:t>
            </a:r>
          </a:p>
          <a:p>
            <a:pPr lvl="1"/>
            <a:r>
              <a:rPr lang="en-US" sz="1800" dirty="0"/>
              <a:t>Common Yellowthroats spend much of their time </a:t>
            </a:r>
            <a:r>
              <a:rPr lang="en-US" sz="1800" dirty="0" smtClean="0"/>
              <a:t>foraging low </a:t>
            </a:r>
            <a:r>
              <a:rPr lang="en-US" sz="1800" dirty="0"/>
              <a:t>to the ground in dense thickets and fields, searching for small insects and spiders. </a:t>
            </a:r>
          </a:p>
          <a:p>
            <a:r>
              <a:rPr lang="en-US" sz="1800" b="1" u="sng" dirty="0" smtClean="0"/>
              <a:t>Field Marks:</a:t>
            </a:r>
          </a:p>
          <a:p>
            <a:pPr lvl="1"/>
            <a:r>
              <a:rPr lang="en-US" sz="1800" dirty="0"/>
              <a:t>Adult males are bright yellow below, with a sharp black face mask and olive upperparts. A thin whitish line sets off the black mask from the head and neck. Females are a plain olive brown, usually with yellow brightening the throat and under the tail.</a:t>
            </a:r>
          </a:p>
        </p:txBody>
      </p:sp>
      <p:sp>
        <p:nvSpPr>
          <p:cNvPr id="4" name="Text Placeholder 3"/>
          <p:cNvSpPr>
            <a:spLocks noGrp="1"/>
          </p:cNvSpPr>
          <p:nvPr>
            <p:ph type="body" sz="half" idx="2"/>
          </p:nvPr>
        </p:nvSpPr>
        <p:spPr/>
        <p:txBody>
          <a:bodyPr/>
          <a:lstStyle/>
          <a:p>
            <a:endParaRPr lang="en-US" dirty="0" smtClean="0"/>
          </a:p>
          <a:p>
            <a:endParaRPr lang="en-US" dirty="0"/>
          </a:p>
          <a:p>
            <a:endParaRPr lang="en-US" dirty="0"/>
          </a:p>
        </p:txBody>
      </p:sp>
      <p:pic>
        <p:nvPicPr>
          <p:cNvPr id="5" name="Picture 4"/>
          <p:cNvPicPr>
            <a:picLocks noChangeAspect="1"/>
          </p:cNvPicPr>
          <p:nvPr/>
        </p:nvPicPr>
        <p:blipFill>
          <a:blip r:embed="rId3"/>
          <a:stretch>
            <a:fillRect/>
          </a:stretch>
        </p:blipFill>
        <p:spPr>
          <a:xfrm>
            <a:off x="839788" y="2228045"/>
            <a:ext cx="3932237" cy="3013656"/>
          </a:xfrm>
          <a:prstGeom prst="rect">
            <a:avLst/>
          </a:prstGeom>
        </p:spPr>
      </p:pic>
      <p:sp>
        <p:nvSpPr>
          <p:cNvPr id="6" name="TextBox 5"/>
          <p:cNvSpPr txBox="1"/>
          <p:nvPr/>
        </p:nvSpPr>
        <p:spPr>
          <a:xfrm>
            <a:off x="10122794" y="334851"/>
            <a:ext cx="1506829" cy="369332"/>
          </a:xfrm>
          <a:prstGeom prst="rect">
            <a:avLst/>
          </a:prstGeom>
          <a:noFill/>
        </p:spPr>
        <p:txBody>
          <a:bodyPr wrap="square" rtlCol="0">
            <a:spAutoFit/>
          </a:bodyPr>
          <a:lstStyle/>
          <a:p>
            <a:r>
              <a:rPr lang="en-US" dirty="0" smtClean="0">
                <a:solidFill>
                  <a:srgbClr val="FF0000"/>
                </a:solidFill>
              </a:rPr>
              <a:t>Week 1</a:t>
            </a:r>
            <a:endParaRPr lang="en-US" dirty="0">
              <a:solidFill>
                <a:srgbClr val="FF0000"/>
              </a:solidFill>
            </a:endParaRPr>
          </a:p>
        </p:txBody>
      </p:sp>
    </p:spTree>
    <p:extLst>
      <p:ext uri="{BB962C8B-B14F-4D97-AF65-F5344CB8AC3E}">
        <p14:creationId xmlns:p14="http://schemas.microsoft.com/office/powerpoint/2010/main" val="5990454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242811"/>
          </a:xfrm>
        </p:spPr>
        <p:txBody>
          <a:bodyPr>
            <a:normAutofit/>
          </a:bodyPr>
          <a:lstStyle/>
          <a:p>
            <a:pPr algn="ctr"/>
            <a:r>
              <a:rPr lang="en-US" sz="4000" b="1" dirty="0" smtClean="0">
                <a:solidFill>
                  <a:srgbClr val="C00000"/>
                </a:solidFill>
              </a:rPr>
              <a:t>Wood Thrush</a:t>
            </a:r>
            <a:br>
              <a:rPr lang="en-US" sz="4000" b="1" dirty="0" smtClean="0">
                <a:solidFill>
                  <a:srgbClr val="C00000"/>
                </a:solidFill>
              </a:rPr>
            </a:br>
            <a:r>
              <a:rPr lang="en-US" sz="4000" b="1" dirty="0" smtClean="0">
                <a:solidFill>
                  <a:schemeClr val="accent6">
                    <a:lumMod val="75000"/>
                  </a:schemeClr>
                </a:solidFill>
              </a:rPr>
              <a:t>WOTH</a:t>
            </a:r>
            <a:endParaRPr lang="en-US" sz="4000" b="1" dirty="0">
              <a:solidFill>
                <a:srgbClr val="C00000"/>
              </a:solidFill>
            </a:endParaRPr>
          </a:p>
        </p:txBody>
      </p:sp>
      <p:sp>
        <p:nvSpPr>
          <p:cNvPr id="3" name="Content Placeholder 2"/>
          <p:cNvSpPr>
            <a:spLocks noGrp="1"/>
          </p:cNvSpPr>
          <p:nvPr>
            <p:ph idx="1"/>
          </p:nvPr>
        </p:nvSpPr>
        <p:spPr>
          <a:xfrm>
            <a:off x="5183188" y="987425"/>
            <a:ext cx="6172200" cy="5258829"/>
          </a:xfrm>
        </p:spPr>
        <p:txBody>
          <a:bodyPr>
            <a:noAutofit/>
          </a:bodyPr>
          <a:lstStyle/>
          <a:p>
            <a:r>
              <a:rPr lang="en-US" sz="1800" b="1" u="sng" dirty="0" smtClean="0"/>
              <a:t>Song:</a:t>
            </a:r>
          </a:p>
          <a:p>
            <a:pPr lvl="1"/>
            <a:r>
              <a:rPr lang="en-US" sz="1800" dirty="0">
                <a:hlinkClick r:id="rId2"/>
              </a:rPr>
              <a:t>http://</a:t>
            </a:r>
            <a:r>
              <a:rPr lang="en-US" sz="1800" dirty="0" smtClean="0">
                <a:hlinkClick r:id="rId2"/>
              </a:rPr>
              <a:t>www.allaboutbirds.org/guide/Wood_Thrush/sounds</a:t>
            </a:r>
            <a:endParaRPr lang="en-US" sz="1800" dirty="0" smtClean="0"/>
          </a:p>
          <a:p>
            <a:pPr lvl="1"/>
            <a:r>
              <a:rPr lang="en-US" sz="1800" dirty="0" smtClean="0"/>
              <a:t>The </a:t>
            </a:r>
            <a:r>
              <a:rPr lang="en-US" sz="1800" dirty="0"/>
              <a:t>Wood Thrush's easily recognized, flute-like </a:t>
            </a:r>
            <a:r>
              <a:rPr lang="en-US" sz="1800" i="1" dirty="0"/>
              <a:t>tut, tut, oh-lay-oh-</a:t>
            </a:r>
            <a:r>
              <a:rPr lang="en-US" sz="1800" i="1" dirty="0" err="1"/>
              <a:t>leeeee</a:t>
            </a:r>
            <a:r>
              <a:rPr lang="en-US" sz="1800" dirty="0"/>
              <a:t> is actually only the middle phrase of a three-part song. It learns the phrase from other Wood Thrushes and sings several </a:t>
            </a:r>
            <a:r>
              <a:rPr lang="en-US" sz="1800" dirty="0" smtClean="0"/>
              <a:t>variants.</a:t>
            </a:r>
          </a:p>
          <a:p>
            <a:r>
              <a:rPr lang="en-US" sz="1800" b="1" u="sng" dirty="0" smtClean="0"/>
              <a:t>Habitat:</a:t>
            </a:r>
          </a:p>
          <a:p>
            <a:pPr lvl="1"/>
            <a:r>
              <a:rPr lang="en-US" sz="1800" dirty="0" smtClean="0"/>
              <a:t>The </a:t>
            </a:r>
            <a:r>
              <a:rPr lang="en-US" sz="1800" dirty="0"/>
              <a:t>Wood Thrush breeds in deciduous and mixed forests </a:t>
            </a:r>
            <a:r>
              <a:rPr lang="en-US" sz="1800" dirty="0" smtClean="0"/>
              <a:t>where </a:t>
            </a:r>
            <a:r>
              <a:rPr lang="en-US" sz="1800" dirty="0"/>
              <a:t>there are large trees, moderate understory, shade, and abundant leaf litter for foraging. </a:t>
            </a:r>
            <a:endParaRPr lang="en-US" sz="1800" dirty="0" smtClean="0"/>
          </a:p>
          <a:p>
            <a:pPr lvl="1"/>
            <a:r>
              <a:rPr lang="en-US" sz="1800" dirty="0" smtClean="0"/>
              <a:t>This bird hops </a:t>
            </a:r>
            <a:r>
              <a:rPr lang="en-US" sz="1800" dirty="0"/>
              <a:t>through leaf litter on the forest floor, probing for </a:t>
            </a:r>
            <a:r>
              <a:rPr lang="en-US" sz="1800" dirty="0" smtClean="0"/>
              <a:t>insects.</a:t>
            </a:r>
            <a:endParaRPr lang="en-US" sz="1800" b="1" u="sng" dirty="0" smtClean="0"/>
          </a:p>
          <a:p>
            <a:r>
              <a:rPr lang="en-US" sz="1800" b="1" u="sng" dirty="0" smtClean="0"/>
              <a:t>Field Marks:</a:t>
            </a:r>
          </a:p>
          <a:p>
            <a:pPr lvl="1"/>
            <a:r>
              <a:rPr lang="en-US" sz="1800" dirty="0" smtClean="0"/>
              <a:t>Wood </a:t>
            </a:r>
            <a:r>
              <a:rPr lang="en-US" sz="1800" dirty="0"/>
              <a:t>Thrushes are </a:t>
            </a:r>
            <a:r>
              <a:rPr lang="en-US" sz="1800" dirty="0" smtClean="0"/>
              <a:t>reddish-brown </a:t>
            </a:r>
            <a:r>
              <a:rPr lang="en-US" sz="1800" dirty="0"/>
              <a:t>above and white with bold black spots on their underparts. Juveniles show a somewhat muted version of the same pattern. All have a bold, white </a:t>
            </a:r>
            <a:r>
              <a:rPr lang="en-US" sz="1800" dirty="0" smtClean="0"/>
              <a:t>eye ring</a:t>
            </a:r>
            <a:r>
              <a:rPr lang="en-US" sz="1800" dirty="0"/>
              <a:t>.</a:t>
            </a:r>
          </a:p>
        </p:txBody>
      </p:sp>
      <p:sp>
        <p:nvSpPr>
          <p:cNvPr id="4" name="Text Placeholder 3"/>
          <p:cNvSpPr>
            <a:spLocks noGrp="1"/>
          </p:cNvSpPr>
          <p:nvPr>
            <p:ph type="body" sz="half" idx="2"/>
          </p:nvPr>
        </p:nvSpPr>
        <p:spPr>
          <a:xfrm>
            <a:off x="1524001" y="5972577"/>
            <a:ext cx="3932237" cy="3811588"/>
          </a:xfrm>
        </p:spPr>
        <p:txBody>
          <a:bodyPr/>
          <a:lstStyle/>
          <a:p>
            <a:endParaRPr lang="en-US" dirty="0" smtClean="0"/>
          </a:p>
          <a:p>
            <a:endParaRPr lang="en-US" dirty="0"/>
          </a:p>
          <a:p>
            <a:endParaRPr lang="en-US" dirty="0"/>
          </a:p>
        </p:txBody>
      </p:sp>
      <p:pic>
        <p:nvPicPr>
          <p:cNvPr id="2050" name="Picture 2" descr="http://www.allaboutbirds.org/guide/PHOTO/LARGE/wood_thrush_sim_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788" y="2215167"/>
            <a:ext cx="4048125" cy="328592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122794" y="334851"/>
            <a:ext cx="1506829" cy="369332"/>
          </a:xfrm>
          <a:prstGeom prst="rect">
            <a:avLst/>
          </a:prstGeom>
          <a:noFill/>
        </p:spPr>
        <p:txBody>
          <a:bodyPr wrap="square" rtlCol="0">
            <a:spAutoFit/>
          </a:bodyPr>
          <a:lstStyle/>
          <a:p>
            <a:r>
              <a:rPr lang="en-US" dirty="0" smtClean="0">
                <a:solidFill>
                  <a:srgbClr val="FF0000"/>
                </a:solidFill>
              </a:rPr>
              <a:t>Week 1</a:t>
            </a:r>
            <a:endParaRPr lang="en-US" dirty="0">
              <a:solidFill>
                <a:srgbClr val="FF0000"/>
              </a:solidFill>
            </a:endParaRPr>
          </a:p>
        </p:txBody>
      </p:sp>
    </p:spTree>
    <p:extLst>
      <p:ext uri="{BB962C8B-B14F-4D97-AF65-F5344CB8AC3E}">
        <p14:creationId xmlns:p14="http://schemas.microsoft.com/office/powerpoint/2010/main" val="5721965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023870"/>
          </a:xfrm>
        </p:spPr>
        <p:txBody>
          <a:bodyPr>
            <a:normAutofit fontScale="90000"/>
          </a:bodyPr>
          <a:lstStyle/>
          <a:p>
            <a:pPr algn="ctr"/>
            <a:r>
              <a:rPr lang="en-US" sz="4000" b="1" dirty="0" smtClean="0">
                <a:solidFill>
                  <a:srgbClr val="C00000"/>
                </a:solidFill>
              </a:rPr>
              <a:t>Hermit Thrush</a:t>
            </a:r>
            <a:br>
              <a:rPr lang="en-US" sz="4000" b="1" dirty="0" smtClean="0">
                <a:solidFill>
                  <a:srgbClr val="C00000"/>
                </a:solidFill>
              </a:rPr>
            </a:br>
            <a:r>
              <a:rPr lang="en-US" sz="4000" b="1" dirty="0" smtClean="0">
                <a:solidFill>
                  <a:schemeClr val="accent6">
                    <a:lumMod val="75000"/>
                  </a:schemeClr>
                </a:solidFill>
              </a:rPr>
              <a:t>HETH</a:t>
            </a:r>
            <a:endParaRPr lang="en-US" sz="4000" b="1" dirty="0">
              <a:solidFill>
                <a:srgbClr val="C00000"/>
              </a:solidFill>
            </a:endParaRPr>
          </a:p>
        </p:txBody>
      </p:sp>
      <p:sp>
        <p:nvSpPr>
          <p:cNvPr id="3" name="Content Placeholder 2"/>
          <p:cNvSpPr>
            <a:spLocks noGrp="1"/>
          </p:cNvSpPr>
          <p:nvPr>
            <p:ph idx="1"/>
          </p:nvPr>
        </p:nvSpPr>
        <p:spPr>
          <a:xfrm>
            <a:off x="5183188" y="987425"/>
            <a:ext cx="6172200" cy="5271707"/>
          </a:xfrm>
        </p:spPr>
        <p:txBody>
          <a:bodyPr>
            <a:noAutofit/>
          </a:bodyPr>
          <a:lstStyle/>
          <a:p>
            <a:r>
              <a:rPr lang="en-US" sz="1800" b="1" u="sng" dirty="0" smtClean="0"/>
              <a:t>Song:</a:t>
            </a:r>
          </a:p>
          <a:p>
            <a:pPr lvl="1"/>
            <a:r>
              <a:rPr lang="en-US" sz="1800" dirty="0" smtClean="0"/>
              <a:t>The song begins </a:t>
            </a:r>
            <a:r>
              <a:rPr lang="en-US" sz="1800" dirty="0"/>
              <a:t>with a sustained whistle and ends with softer, echo-like tones, described as </a:t>
            </a:r>
            <a:r>
              <a:rPr lang="en-US" sz="1800" i="1" dirty="0"/>
              <a:t>oh, holy </a:t>
            </a:r>
            <a:r>
              <a:rPr lang="en-US" sz="1800" i="1" dirty="0" err="1"/>
              <a:t>holy</a:t>
            </a:r>
            <a:r>
              <a:rPr lang="en-US" sz="1800" i="1" dirty="0"/>
              <a:t>, ah, purity </a:t>
            </a:r>
            <a:r>
              <a:rPr lang="en-US" sz="1800" i="1" dirty="0" err="1"/>
              <a:t>purity</a:t>
            </a:r>
            <a:r>
              <a:rPr lang="en-US" sz="1800" i="1" dirty="0"/>
              <a:t> </a:t>
            </a:r>
            <a:r>
              <a:rPr lang="en-US" sz="1800" i="1" dirty="0" err="1"/>
              <a:t>eeh</a:t>
            </a:r>
            <a:r>
              <a:rPr lang="en-US" sz="1800" i="1" dirty="0"/>
              <a:t>, sweetly </a:t>
            </a:r>
            <a:r>
              <a:rPr lang="en-US" sz="1800" i="1" dirty="0" err="1"/>
              <a:t>sweetly</a:t>
            </a:r>
            <a:r>
              <a:rPr lang="en-US" sz="1800" dirty="0" smtClean="0"/>
              <a:t>.</a:t>
            </a:r>
          </a:p>
          <a:p>
            <a:pPr lvl="1"/>
            <a:r>
              <a:rPr lang="en-US" sz="1800" dirty="0" smtClean="0">
                <a:hlinkClick r:id="rId2"/>
              </a:rPr>
              <a:t>http://www.allaboutbirds.org/guide/Hermit_Thrush/sounds</a:t>
            </a:r>
            <a:endParaRPr lang="en-US" sz="1800" dirty="0"/>
          </a:p>
          <a:p>
            <a:r>
              <a:rPr lang="en-US" sz="1800" b="1" u="sng" dirty="0" smtClean="0"/>
              <a:t>Habitat:</a:t>
            </a:r>
          </a:p>
          <a:p>
            <a:pPr lvl="1"/>
            <a:r>
              <a:rPr lang="en-US" sz="1800" dirty="0"/>
              <a:t>Hermit </a:t>
            </a:r>
            <a:r>
              <a:rPr lang="en-US" sz="1800" dirty="0" smtClean="0"/>
              <a:t>Thrushes can be found </a:t>
            </a:r>
            <a:r>
              <a:rPr lang="en-US" sz="1800" dirty="0"/>
              <a:t>in forest understories, especially around edges or openings</a:t>
            </a:r>
            <a:r>
              <a:rPr lang="en-US" sz="1800" dirty="0" smtClean="0"/>
              <a:t>.</a:t>
            </a:r>
          </a:p>
          <a:p>
            <a:pPr lvl="1"/>
            <a:r>
              <a:rPr lang="en-US" sz="1800" dirty="0"/>
              <a:t>Hermit Thrushes hop and scrape in leaf litter while foraging. They perch low to the ground on fallen logs and shrubs, often wandering into open areas such as forest clearings or trails. </a:t>
            </a:r>
            <a:endParaRPr lang="en-US" sz="1800" dirty="0" smtClean="0"/>
          </a:p>
          <a:p>
            <a:r>
              <a:rPr lang="en-US" sz="1800" b="1" u="sng" dirty="0" smtClean="0"/>
              <a:t>Field Marks:</a:t>
            </a:r>
          </a:p>
          <a:p>
            <a:pPr lvl="1"/>
            <a:r>
              <a:rPr lang="en-US" sz="1800" dirty="0"/>
              <a:t>The Hermit Thrush is </a:t>
            </a:r>
            <a:r>
              <a:rPr lang="en-US" sz="1800" dirty="0" smtClean="0"/>
              <a:t>brown </a:t>
            </a:r>
            <a:r>
              <a:rPr lang="en-US" sz="1800" dirty="0"/>
              <a:t>on the head and back, with </a:t>
            </a:r>
            <a:r>
              <a:rPr lang="en-US" sz="1800" dirty="0" smtClean="0"/>
              <a:t>a reddish </a:t>
            </a:r>
            <a:r>
              <a:rPr lang="en-US" sz="1800" dirty="0"/>
              <a:t>tail. The underparts are pale with distinct spots on the throat and smudged spots on the breast. With a close look you may see a thin pale </a:t>
            </a:r>
            <a:r>
              <a:rPr lang="en-US" sz="1800" dirty="0" smtClean="0"/>
              <a:t>eye ring.</a:t>
            </a:r>
            <a:endParaRPr lang="en-US" sz="1800" dirty="0"/>
          </a:p>
        </p:txBody>
      </p:sp>
      <p:sp>
        <p:nvSpPr>
          <p:cNvPr id="4" name="Text Placeholder 3"/>
          <p:cNvSpPr>
            <a:spLocks noGrp="1"/>
          </p:cNvSpPr>
          <p:nvPr>
            <p:ph type="body" sz="half" idx="2"/>
          </p:nvPr>
        </p:nvSpPr>
        <p:spPr/>
        <p:txBody>
          <a:bodyPr/>
          <a:lstStyle/>
          <a:p>
            <a:endParaRPr lang="en-US" dirty="0" smtClean="0"/>
          </a:p>
          <a:p>
            <a:endParaRPr lang="en-US" dirty="0"/>
          </a:p>
          <a:p>
            <a:endParaRPr lang="en-US" dirty="0"/>
          </a:p>
        </p:txBody>
      </p:sp>
      <p:sp>
        <p:nvSpPr>
          <p:cNvPr id="5" name="AutoShape 2" descr="data:image/jpeg;base64,/9j/4AAQSkZJRgABAQAAAQABAAD/2wCEAAkGBxMTEhUUExQWFhUVFhYYFxgXFBQVFRQUFBgXFhUXFxUYHCggGBolHBUUITEhJSkrLi4uFx8zODMsNygtLisBCgoKDg0OGxAQGiwkICQsLCwsLCwsLCwsLCwsLCwsLCwsLCwsLCwsLCwsLCwsLCwsLCwsLCwsLCwsLCwsLCwsLP/AABEIALcBEwMBIgACEQEDEQH/xAAbAAACAwEBAQAAAAAAAAAAAAAEBQIDBgABB//EAD8QAAEDAwIEBAMFBQgBBQAAAAEAAhEDBCESMQVBUWETInGBBjKRobHB0fAUQlJy4RUjM2KCkqLxcxZDg7Ly/8QAGAEAAwEBAAAAAAAAAAAAAAAAAAECAwT/xAAkEQACAgIDAAICAwEAAAAAAAAAAQIRITEDEkETUQQUImFxMv/aAAwDAQACEQMRAD8AxtA6UxpVJQfhyVONKwLGGhUV6anSq4XPqqaGUUqfVXOYFW6oqX1VQHtaIUOBXemsGk4KqfcAboCvUBcC3cFJq1QXR9dt3At0nY81kOPcNIqFo2OyffDt14lETuETxC1Lm6okhc0X1Zs1aMZT4QeaBvrRzMham5MBLH1A7dbqTM3FGWffOGCF7T4kehTqrbNmIypf2e2M46d1dk0wS2vJTGlcId/DB+6T2wPtHJeMt3txId6JWh0w55DhlDGz5hQFTMIik9MQHUkbqGtaC3tG1B5kqvbHSeyAATUUHVFKrQPJCuouQBZUrAId10FTcUnJdUovCaoTG4uAqa9SULbA80wZbygKFNUOJTOwbCt/ZYRNCkhsFEhWbKHbZzyTMW6sLw1RbLSQPQtg0SVI3AVNzd9EDQpuJlMGMKjyVAVlOnTPNSqW3RFCshrC5R8Mrk6EMadOFXWUw/CpeUgIl8KHiLntXMpSqokhVrQJSi54h0Tu6t/KsrWpeYpoGSfcko3gtEvf2CCZRWo+GrcASnLQllmg4ReihUaD8pwtgagO2xXzLjrjiFsvg/iodSAeRqC5OSPp0RfhRxSqxhdrw3+KHlo9S1pj1OEqp2us6maS08w459i0FaLit4NUhAsYwS5gDCd9OAfVux+icJqglFianVaSQzJEbg7bTkJpw+xnLpJ/WcottGjFN9YAB8FrgNJk/KCRgGZ+1XOsXMcCCYLjBmZHf6JtMViyvUp03EPfTp/+R7WT9cqdaxgAkCHRpIIc1wOxaRghJPiLgtyLp9Wmwv1BvhlumaZAAgguAEZyQRk89n/CuHvp2VKgXy5uonTDh53FwY0nBAk56kwqcEknZPZ3Qou7QQlnj6XaTvy7hP3tgxknmDAIPoMJPxy0Lmy3cZHKfwRF0wasJo1+6nXlwhIeGX04O6fUnwtCUILm6dTdDlBvEgn1/Zsqtg7rHcS4c+kc7dU0S7Q6p3THKw2wdssmx7gmljxIjdDQ07G7eHgIllBoS93ECdkLUvXJUO6Hb6YUQ8BJRcvK4ucigsdkzzQ1SjPNL6ddy9dXckMNbbJlZ2zUhZeOR9G8KKBMY3NEckK2VF151VRvQmIuK5VftjVyBUTL4x0VTnojiDfNPVBPchAwluVbTSp19Cvtr8FMQ0eyRCU3XDczCZ0q4Kva4JDMxVtC3knPAcNRtxSa4R1U6NEMEBKxpZAqw1VIKHvA+i4PYT+CIv8AynWFdSrNqDKhl0TtuLOqAAol95pQ1C0AOy69t8KOq8LTdGvsrHx7GDnWwtb0B/dMevNQ4FcmtRGsw+npY/EltQSySDuDDduaI4BQq/sLNMl8OcDqHldIDMfyu27JbUr+BdVi1o+dhdnEuEnHuVrIxRbxGlVDoqNnTI5Hlj/6qDqZcILsSCMHB7dCn3ErRrgw6smPoef3Z7pbVa4S1zhEjsTH9MrO0XQofSOoNkSOe2OpKouKWD0nmBPfHNNa1CH4JIPWJjp3HdUVKYz+vdDY0fO+M2xpVNY2J+h5yj7PirXRK0PELFtRpDhIIyB96xdxYmk/TMjcHaR+a1g7RnJUzTUqyIrUhUbBSG0rkJrbXPNMQo4nwYsyBhJxRgre+NqEQlV/wppy1O/sKE9s1F+BKrq2xbsp0aiV/RSV7JstkSLYELqava5RbbLpJAL7WF41gRlZLKszhU4iUgjwWqbaPRCCqQjaLsKaaHaZF7CgatFNAyVcLVDmkL42zOGge65aP9mHRcn3QvjZHieGgpJWqzsnHEqgfSx0SGwGowU7pESArum5D0w5al1mCEBWtegShOxdQKjflqf8IuHVdhjqh+GfDxedT9un5p7VuaVu2GxKqTHGP2XeEG45oW7rADugbS6dVJecBCC8mpBSSKbCPO4ZCqp0ix3ZOaJaRhTdaByGCLrV4LVRdP5dUO+g5mystWue8AEB0tDS7bU5wA+yT7KEsluWDeW/FhToWwAw6sGQT/7Zc4A+kAR6IT4usGGvQbTxUqvc5++QIyf1yQt1w1rZD6mljaNFhcDJ8UOL9MciQ6UY+g+vSbVqRSqs/e6MaZJ9YWklkxQurFznveQfDpt8Npk+YjlI7he29q9rWMcd5cyT8uNgUdwwOq0apeWmmCS3QBOCTy/WVY7iTK1JrfDc0tIgmOSzkjRMX1Q9vzcj96GdUE75R9+8lm0jaUo8P9eqihnt0wnPT2ntKScSstR5nPUGJ9fdO3sgbkKFaljYO6j8k06DZkNGnBRdA4lFXFhnnzORuByB6johKzYGFoiXgOtqo6pqG6m43WVsbkh0HCeULg4g88qyUVXFAnEZCAfawVoC2SCqatDdIYpbTIUmomoQFWIQMqqHCGIRlYpbc1YQ2JBAYFbTAGEspXPVE29fKGOI1pMU6lYBAVruAl770u2WfWzXvQ4/aguSkal6jqLswvh7PJBVHgaXSE4t7Qg9ldUt2NMlWzKrQBRouciWWzGZcvLjirGDCzl3xB9R3ZJRHhD264riGJNVovec81fY2/VN7ekJCXY0UcA72CnR9lljVMkwVsOMMkBqWCxHRUnRnKNi/h3E3AwVrLS7BCTU7AdE0tKQAhKUhJNB7Xg7orgtu01mnENdrJPIU2vdjvMe0pRWqwpcNqF1QOG1MFxbnzyCwt/2uenDYpaNFxmkKLqtbSKttVa2o0kyHVi06I589k34Pfsu6HhugP0gPaMQOv2JcOHU/HoUnPcKbaTntokTAmSw9f6KriNCjArUXGj5yDAMuMwIjl5XFW0SNr22NCkKduMk52OPdLn1ahI1wIxAxlSvS4Hx9RcYAAGB7qll0agl24UNFIYOpA0yI/XVIfBMxg+n5LRUrgRsqL2hLS9oBjJxn9eiJQtDjIQVCZiCJnBHRQoyJHfmim3k/r2+ig+4B35cun66rE1BKr5BB8pBwe469Es4jQB8wI7gfenDxPKQd/11QdzbgeaCRGwEkH7/AKH6qoyE4mWuaMGURwq7JJB5K2nXbq0VMFxOmR5T0AdOULfWml0twVqmZNGurVWyABsBso1BIxus7w29Jw7dP7R4JTY0Z27qPDohF2lMncpzX4aHiUpdTLSQFLyNYCHUgqKlm091Uab53Xl3WLGqbWi+voFXsui9s7Yyo0rwndH2VUTn9FVkjDIVuGOdsCvLayA5LR8Lr6xAwieJcAe5utm43HX0Q2NJGe8ELlB7iDBwRuFyjJpcSXEOLx5WbqNqC9vmOUvpUhKOpS0haNKjG2xPdsIcQfZE2lq3dHcUtg6CF7TsfJIKNjqmVtEI2zy5L6U80xsKZ1KWhp2WXTZcqixW1QS5c5qEOzgzC8Y1wVlMq0uEJvJIFXbO6rsJ8QsZu9rm/TzEepDSPUqytlAl5Y9rxu0hw9QZTWBS0fXOH8PDmsfrD69JhYHkicjy6vYg+6HvaI8Nni6fEmdOIJbjA9EDwWq1zfEpnTUqM8uQZAAxHUHB9O6vBp3Dm1DIewwWnEGYyFsYiYPeCW1MA/KBsEdaWwZ5twrLqzqGrLgNM4jkjLunOloMDE9VKiVYOy5YeULymHMdqZ7jkUUbNrYdOVbRDQPwRTGZ74mtKZZ49IERmoAPkn96AMDvss9SqF3ymCPp/wDn7vtW8r2zSeh6gwYPcLKcU4O+gS+l5mc27Edx0XPyR9Rtxy8YrPEW0yA7E4g8j01bEeseytfdnpHQzkczn80t4nVZUZjfaNnA9I6/amltaCpTa4HS7SCehnt6/qdsbpWzWrdIRcStdQOnnuDsfbl+ueF7weoKn90/5h8pJzA5EneOvT0TOrSc3Dm46jbH3dPdLr/h8nWwkOGx2+v6/JaR5EyHFourcN05CvsKpnuu4XfeKwteA17MHlPQg+yJNjBkOj1IM++ELlSdMPibVobWtSQl9/QySrLOuW4d5ehO312Rl3Q1MkHdVLKwEcS/kIicIb9nLzsmdvazumFtSa1Zwxk25Xbrwz39jEZhQq2RGVorm55IG7uWgInySjoXHxRnbYns+JGi8euQt1wfjjXMkHfcL5VxWrL8Irgd4WugmJ2W8bq2c0q7Uj6Vc0GPcXBgM9l6llC8cGjC5GApiqlas5Kx7REBJA542yibG6z5t0NMaaDPDxlVufpwrn3Leqg5wKQFMBFWTEJiUxpjSxNvALZEkSqK71Q2rlE+I2Mp0TYrdcumAjaOqMqbaImVa4iEMEVNYZQV8yEbTq5UeIUpbKnJVI9+DuKQ80canOBbM9CHx0MGfQdl9AqUNTXbt1fvNOdY5EDbZfDa1RzXhzCWuaQWkbgjZfXvhjjYubcObAe3/EZyDpkn+UiSPRbxMGNbOs8DS8EjMOmZCk1rA8kkyc+imx4AbA5kb4Hp9ijc+RwmADgjkJ5yqoR7XgHUSSDsF1JjTDgf+1W9rp3Bbj2VN1Th0g43wlQ7C6+PMq3mRPVSq1WloCGunhoGVDRSYo4lwym5xOkAkbjG23v3Sdl4abix2e+ZI6kDJMYlvm6hydV7iUnvqYedv+1hKKezSMmgqpUa8CNyMRBkDmCMEDtt0Ygn0wcbH8P1P4YEqlgLTg77jMTyPf13HIhTq3TI1OnG5gmM7kgbdyPXWud8TWjdciZRwimxlw8V2EsNMw4ddQDfvcOqaXdCk0TT1N6SWxHpJQNZutoMtdGWO3HoeoO39dqXVGAAtkdWEzpPMK+y65WRRj/LDwFNqvJhjmz0MNcfaZP0RDHvB8zIPVpj7BE+6Unhnj5IgfxRt6Iaz1Bxa2o4hpjP5K4wUldUE5yi6u0aJ9XvnuIP2KqjXLTlV0WPIzB+1dcMA+YOaTsR5m+4OR7FPq16T3T8PL9+rISW5pucmDiQdx65g+oKi57Xc2z2P5qk09iafgkdZAIM0Dq8q0Qt9WyupWYbuFfZEdSu2vnBoB3AXK0WBOY3XLOi7YBb+XBXldolDUnTzRVFmcqrJoEvGGMEq2wJc3Jymtlw8OfnZNWcGpg+VO8E1kz1Bh1AFNK7sBqMbZspnKEv7NxOpu3RTdlaKH2sCQqW2rnIincQIKLp1BGFWhbBKdqW7r2o1GaZVT6cZRYCp4LUTbODhBVlYAhW2FoPdA0ZXjNjpdI5qjhPEKlq8VGnI3HJw5tIWovaQMk8lmr2yc4F+w5d04yJlA+qcO4kytQbUZhpnU3+F3foVbXuTUbG/wCIXzn4U4q+nIiRs4Z0npPfuttwnjtJ2C7OAGncg/w9SOy1UrwZNUGW9d1OWkSDtnZHGo0CI3GF1RlN7ZBBjmO+yGdZv0+V47frkrEV1qmg5EhDXF4w525CeXsoXFSqDLxJ+9La2txiInb1USKR7c1wqLZ4kE7BDX9CpTjWDkj6HnPRAXHibHA7bfVY4NKYRxC/Go6Yz9iDpXBBkKNOlJyjRanaFJSwCXFSnMhsE76cb9tvzXUQBUa58uaNxzI5e4VlO1JqQcNGSU2uOHUzlrhkbTP2JqOAcshVTiLG09YyIwAPosp4VUv8QCMz7JpSGh2g/KdwcgHq0/gn1Kiwswm3QkrF3DLggids47pyIdIOcLOVaop1YPPb1Tiyqg7/ANSkMT8RovBcdJ0jAd1SijQBduVtKrd8S0jPTHZZm9tAHgs2MIiDbGFBwY3kraI1Hsk9Wk4lsHHNOn1QxsjonJBFlxrAYXJM+sSZXKR2AHh7pwiqNm+MhW21812wymlncjnzVMSYobdObsj7Pik7lS4jZgglm/RZ9wc05BCSFI21rVad8olwb7LH23ED3T20uXOAgIlSWRJsq4nag8v16oRlCBC0jbOo8TpUP7IfuQsXypOrLwZ5r3tcAdkwuLlobsiL+zLWy5qT1aT3DDXEDstFJbsKB6j5dhHMYWjfJS+2Y5ryHscJHMI/9ncXCD5Y5p2noaVAfErZ2jf+qUXOp3lGydcZkETy5Ki0a3cpxdeBKN5sV2NtWYTAlp3CncWzXmAdJ6d08vq5bSloyUqt+EVavbud1Xb1mbXiJcLq3FGWteQQZGZB5wfVEf8Aqmux8vw2fMAMxz0k/cm9XhFGmxsPLXgZkzJVXw7ZNua4Y4B4YdTu7WkAD/U4tb/qRHkvQuqZd8Y3xpUA5j/MdMEgA5zAH8slY7hV9U8WnUdLi17HR1DXAnHoFu+M3IqVzDWvpsJbJ/eM+dw9XT7AJZfSf8INbJAwMyUObY+q8GvxY6bTW1knyaADGvztn/jqKzFs9uQ9pOqJ6tHY9Vo/jS6dTdRo0xIp05d/McAfRv8AyWfpVw4S9h/qhDexpwyxaw6mw8Hr8zfzVNZzjVL9JaBiDz7wlRuajJNI+3KEbT4pVdHiNAjmds90qYdi9rmNBJP1STiNyC8CmcTuOSN4lbhzdTXwOY7pYwOyIBAxOypEsYW7Dqlxkcsp3bXLQNII+qzNKpksnO6JZSaMzy59eyThfpSnXgVx62FRsjcdORU+C3Wqnv5tj6hC2tRwBJ+U/UqmycG1Q8Axqz0jnhKqwH9mt8YtkGDM4nI9kqvWiA4cseyOsLlvjs8SPDLpPuczzTf4lZaNa59CNWdTQSWPbMwZ2PokkO0jItAglD8Or+M/SJ0hR4gxz2AUflfueYHOAjeBUm0G5VJWKTyHu4N0K5XivUOQ2QcgzyXJUBkLai+lvkD3TCiZdLTiJypvD3GabHOx+41zp9YCpq0cnU1zDHQgk9wojy3s1nxJOol9S9gboY34dgQVKjw1hH+IVaOE0m51oc4t5BQaWKB3TzGF37cGiBIPqVI0xqgOntupOtqedRKbjCQu819Blh8QV2/K7UOhynB+Ly0Br2aSTlwzA/NIGFuwEDsqq9H6H3WX68byKbT0j6Fa8ftaojWJ/wA2PvVprUKTC4vbE74O6+Q1a2l8gyR02+iOs6xcQ0zLiBHL6JfqrxkdjfXd1TeQ4OBBGCkN3xCk2ZIElSbw9owCRHXsl13TYWu8zZB6jMdlUfx19m37DSpEH3tF58zj6kIilb0njBE9is4aYnbfuFaahBAbvv8ARN8FaZUfyE/+kaJ9kTEO9iMJhcVKwaQxo1Ab9VmOF8Tqty7Le+PojbvjDgQQS1u/LMpRhO/sXI+Jr6ALp9fVL2mecgrX8OcbXhz6wEV7ny0xsQPM1p9h4j/emkfDa77urTp6sE+YgZawZefUNB+xEfG1+at34VMhtO2b4bQM+cQKkfyw2n/8a2SaRzurpCW0uatNop6Tjt+Ka/DgNW8ptgiDqcP5RP3wldG4cAW6p64mOib/AAhcljLq40iaVMhhJ+Z7pLftaPqqoaF3xBxovua5DhHiFrR0bT8g+umfdI6l84+UmfuRDaTQPM3OJ9e6oAYD+HrtlUiGDUOJ1WP7A7Dp1C1TKDq1PUXyHZ3jbqk9zbavkA79lUyo+k0t1Yd+7uhxBNIY3Rp4Z85EyQcf1QgptDyG8+W8lRsnAnAiZRDJB6dITSoWyq4oO+YYjt7KdlTNVsEyWmenoF7cXYAJMnkd+fVAW1dzDraDpMAid+imd1gcavI6o2hDogwATE7HEY/WyssW+YtJj+pTfhtyxwBqADyg4ORPfmo39sxkvEEHEbOHsfwWUIvbNJSS0BF4GD1iZ5JzwyrbFpFYOJmBkCOhzhZy7LQBAMHOOXqEfTAcMAzH5Qqlhkq2L+J6bd4a+QwnUw74PQjf2Rz7cOZqadRzDRuYU7ymTTGA4NdhpyZjMdAkdXiMnyS08iEdiuq9YXS4wAAAHwO65APv6pM6h/sauRSA+33F3bUCxrnsZrw3k0xynYK2+sKVURUYHDu2fwXzK34qGsAOO09MbTnr6Iut8SV2U3CnVcSBAwHHJjy8p/7yuSX4zWmT/aY24p8GNIJoOLD0cC9v5/as1f8AwnXaAT5+pZyHMwUz4J8ZvpEsrk1GwdLifOHfutlxyDHcr2y+O6hOmrSYd/kcQ8EnAiDI2CqMOeDxkXdvZlKVs6i46g/UZgOaRA7BUvumyM5P6hay7+JyA4UmBzHEka2hxbr3DQDEAknms5e121GP/u6JeCwt8pp6TkkgsIk7b/it4uby0L/Cp12BBiRHKPsRlK8okedrgJxkY6ykot6rhhh25BuM5kjYK42DvD8wxvjM955j8lo1EaUhte21sykCzJJzJJMH7l5Qty0BzI2mRy6ZSRnD2tdLjEH5Tuexjb3Ta3uXZAA09jAwMzzTwDsle3VYUTgnUdGro7c5PaPqkFo4zBH15EclOtcuLst59z235f8ASk8axBbpmOcnCogrqNh0jrv0XviSO42OBIUWUD8rREbSdzz/AF2Xj7Nxy4QABmeYxj70DottL4BwDg5w5gcukE90y8Ki6AZZOXF5EY6d55JXSGjzfvbiZEzjeIHVMLKyNQnPODEnODiPvSY0jV/DltSs6VW4NQOc4aaRIA0gHmOcvLPZh6rJVKYa4nXr6kA7nJJ7zlPr2lrpBrXsDmGYL2jYRpISv+yasEOaWzs7cE8wCDvEkeiSaKcX4VsDQDkZg4mNk0qBtKwAnNesC6N9LfMMejWn/UEituGuc/TkNEzqidMbyDkJnUpvqUR4bXODarzpGYBAZTaAdvKyY/zBGASYvdS1GBueuNuRJU6dqB5Y6zAmD3PsqLu5fTBpuJbqh0QC+BMCYMbgx2C9ZxOnTGdZJ/gcWu+joA/2lOnsnGiy5pO8vTHb3heVwGy4+Zx2g5+gU6PEWVjAfUDidLQ9kz21t8v1j0Xn7IWmS45+WcCOghLtWx9byhdrcHNkEAbggQRvkfinLadJ5B0wTEmY9N1FkMc7xKYfygucC3MHAG/LKFruZqOlpDTgBxAjtM5EQk8hVBD7Snqy6D0Jw7uCTDvvU2BjcaD7wQfRBmYgGYO2CPwRNlE+WWO6T5T7c1jOTjvKN4QjPTpjC5c17INOP8zSBB/QSy6LoIL8DmT3HT3Wq4fbW7zprNNN52ex7tDvqTpKcD4LokeUuM7E6XfTAhTHnjH7FPidnzKrbkY1ktLZMHl07lNeH8RFOm1xBkyMQdt/ULZXPwO3MVNJ/wDG1w+moA8volz/AIIqDAqU3gbTTcwAnc+V7uib5oPYlxvwDZUpuYHAzqnI5GOfRZE0iXmBpmXR2JW1svg+5pzpdRg7jVUz9WYKXXnwheB+oNplu0MfmOZgwSVUeSC9E4yMlVqNBILj9CuT+p8L3AJ/uHHvLM/Vy5a/JD7RHxz+mePo6gHNfERuCSJmO3Io/h/C61R2ljQQZyXRGM5LtvQc1y5TyzcVaNOLjUrsFubAOBpl2osdOJDT8uDInm9CMsXMfP18xB042jf+i5cqhpGctstc3ESYOqBtOOozOZ3+qprt0RpYC3nMT3E8/fovFyokYWnxBWAaBVdTaweUMJYIEEDS2WnluIP2KmoS52okZLsxuSTkiPujlhcuRVZGsuj2m5s5bqBjmRO8See2RjZe3b2AgwYc7DZJ0u6g88LlymrdlvCIP8N8Dmzy5HTzA/8AKV4bZoMANJOxg5Jyfsn6lcuTSJZ1XE4yOQxO8folU1I2gx64jmP6rlyYiT7bMaQRO07wBGD278lbSDSZcXfwkNgGdJjJBzjouXJk2eWoa1o8VmsNGXNcWkuiQ0tPbnKIr3M/I0sAAIGsuMiCCCTggwuXKWikeUK42BjUA0iPeAYwJa36BU3NKn080YAJ3IPOIBx3Xi5VSJtkaVlRI1Vm1ZPJlRjQAB/EWuJPaFVeWNrEU6dYOnd1am9o6yPCBlcuQO8FVK2YDobJdiOYnEDI29voo2tvXLPKA6mBmm93lgfwc2xEAAgDoQvVyicqLhFNhVu3xNj7OiRPcb+qI/s4wJAIxziQdvx5Lly06qjJyfagOs1tOQXAf5dJMmPSJ7ry6cGtPhiXxgmIbOzsnJ7ffz8XJOKGpMv4Lx+oABVYHCNwcHHQ5C2/CuMaW7ks6GZb+YXLlx8/HGOjs4Zuadjx14dIO/8AVX0b4RnkuXLji7FyKiH7VkbAu9UQawwJyeUFcuWtYHVMnMcly5cqpE2z/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3"/>
          <a:stretch>
            <a:fillRect/>
          </a:stretch>
        </p:blipFill>
        <p:spPr>
          <a:xfrm>
            <a:off x="460375" y="1854558"/>
            <a:ext cx="4311650" cy="3103807"/>
          </a:xfrm>
          <a:prstGeom prst="rect">
            <a:avLst/>
          </a:prstGeom>
        </p:spPr>
      </p:pic>
      <p:sp>
        <p:nvSpPr>
          <p:cNvPr id="7" name="TextBox 6"/>
          <p:cNvSpPr txBox="1"/>
          <p:nvPr/>
        </p:nvSpPr>
        <p:spPr>
          <a:xfrm>
            <a:off x="10122794" y="334851"/>
            <a:ext cx="1506829" cy="369332"/>
          </a:xfrm>
          <a:prstGeom prst="rect">
            <a:avLst/>
          </a:prstGeom>
          <a:noFill/>
        </p:spPr>
        <p:txBody>
          <a:bodyPr wrap="square" rtlCol="0">
            <a:spAutoFit/>
          </a:bodyPr>
          <a:lstStyle/>
          <a:p>
            <a:r>
              <a:rPr lang="en-US" dirty="0" smtClean="0">
                <a:solidFill>
                  <a:srgbClr val="FF0000"/>
                </a:solidFill>
              </a:rPr>
              <a:t>Week 2</a:t>
            </a:r>
            <a:endParaRPr lang="en-US" dirty="0">
              <a:solidFill>
                <a:srgbClr val="FF0000"/>
              </a:solidFill>
            </a:endParaRPr>
          </a:p>
        </p:txBody>
      </p:sp>
    </p:spTree>
    <p:extLst>
      <p:ext uri="{BB962C8B-B14F-4D97-AF65-F5344CB8AC3E}">
        <p14:creationId xmlns:p14="http://schemas.microsoft.com/office/powerpoint/2010/main" val="24174276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b="1" dirty="0" smtClean="0">
                <a:solidFill>
                  <a:srgbClr val="C00000"/>
                </a:solidFill>
              </a:rPr>
              <a:t>Eastern </a:t>
            </a:r>
            <a:br>
              <a:rPr lang="en-US" sz="4000" b="1" dirty="0" smtClean="0">
                <a:solidFill>
                  <a:srgbClr val="C00000"/>
                </a:solidFill>
              </a:rPr>
            </a:br>
            <a:r>
              <a:rPr lang="en-US" sz="4000" b="1" dirty="0" smtClean="0">
                <a:solidFill>
                  <a:srgbClr val="C00000"/>
                </a:solidFill>
              </a:rPr>
              <a:t>Wood- Pewee</a:t>
            </a:r>
            <a:br>
              <a:rPr lang="en-US" sz="4000" b="1" dirty="0" smtClean="0">
                <a:solidFill>
                  <a:srgbClr val="C00000"/>
                </a:solidFill>
              </a:rPr>
            </a:br>
            <a:r>
              <a:rPr lang="en-US" sz="4000" b="1" dirty="0" smtClean="0">
                <a:solidFill>
                  <a:schemeClr val="accent6">
                    <a:lumMod val="75000"/>
                  </a:schemeClr>
                </a:solidFill>
              </a:rPr>
              <a:t>EWPE</a:t>
            </a:r>
            <a:endParaRPr lang="en-US" sz="4000" b="1" dirty="0">
              <a:solidFill>
                <a:srgbClr val="C00000"/>
              </a:solidFill>
            </a:endParaRPr>
          </a:p>
        </p:txBody>
      </p:sp>
      <p:sp>
        <p:nvSpPr>
          <p:cNvPr id="3" name="Content Placeholder 2"/>
          <p:cNvSpPr>
            <a:spLocks noGrp="1"/>
          </p:cNvSpPr>
          <p:nvPr>
            <p:ph idx="1"/>
          </p:nvPr>
        </p:nvSpPr>
        <p:spPr>
          <a:xfrm>
            <a:off x="5183188" y="987425"/>
            <a:ext cx="6172200" cy="5468110"/>
          </a:xfrm>
        </p:spPr>
        <p:txBody>
          <a:bodyPr>
            <a:noAutofit/>
          </a:bodyPr>
          <a:lstStyle/>
          <a:p>
            <a:r>
              <a:rPr lang="en-US" sz="1800" b="1" u="sng" dirty="0" smtClean="0"/>
              <a:t>Song:</a:t>
            </a:r>
          </a:p>
          <a:p>
            <a:pPr lvl="1"/>
            <a:r>
              <a:rPr lang="en-US" sz="1800" dirty="0"/>
              <a:t>Eastern Wood-Pewees sing a distinctive, slurred </a:t>
            </a:r>
            <a:r>
              <a:rPr lang="en-US" sz="1800" i="1" dirty="0"/>
              <a:t>pee-a-wee</a:t>
            </a:r>
            <a:r>
              <a:rPr lang="en-US" sz="1800" dirty="0"/>
              <a:t> call from exposed </a:t>
            </a:r>
            <a:r>
              <a:rPr lang="en-US" sz="1800" dirty="0" smtClean="0"/>
              <a:t>perches.</a:t>
            </a:r>
          </a:p>
          <a:p>
            <a:pPr lvl="1"/>
            <a:r>
              <a:rPr lang="en-US" sz="1800" dirty="0" smtClean="0">
                <a:hlinkClick r:id="rId2"/>
              </a:rPr>
              <a:t>http://www.allaboutbirds.org/guide/Eastern_Wood-pewee/sounds</a:t>
            </a:r>
            <a:endParaRPr lang="en-US" sz="1800" dirty="0" smtClean="0"/>
          </a:p>
          <a:p>
            <a:r>
              <a:rPr lang="en-US" sz="1800" b="1" u="sng" dirty="0" smtClean="0"/>
              <a:t>Habitat:</a:t>
            </a:r>
          </a:p>
          <a:p>
            <a:pPr lvl="1"/>
            <a:r>
              <a:rPr lang="en-US" sz="1800" dirty="0"/>
              <a:t>Eastern Wood-Pewees are most common in deciduous forest and woodland, but you may find them in nearly any forested habitat, even smaller </a:t>
            </a:r>
            <a:r>
              <a:rPr lang="en-US" sz="1800" dirty="0" smtClean="0"/>
              <a:t>woodlots as </a:t>
            </a:r>
            <a:r>
              <a:rPr lang="en-US" sz="1800" dirty="0"/>
              <a:t>long as it is fairly open</a:t>
            </a:r>
            <a:r>
              <a:rPr lang="en-US" sz="1800" dirty="0" smtClean="0"/>
              <a:t>.</a:t>
            </a:r>
          </a:p>
          <a:p>
            <a:pPr lvl="1"/>
            <a:r>
              <a:rPr lang="en-US" sz="1800" dirty="0" smtClean="0"/>
              <a:t>They are </a:t>
            </a:r>
            <a:r>
              <a:rPr lang="en-US" sz="1800" dirty="0"/>
              <a:t>sit-and-wait predators that </a:t>
            </a:r>
            <a:r>
              <a:rPr lang="en-US" sz="1800" dirty="0" smtClean="0"/>
              <a:t>fly </a:t>
            </a:r>
            <a:r>
              <a:rPr lang="en-US" sz="1800" dirty="0"/>
              <a:t>out from </a:t>
            </a:r>
            <a:r>
              <a:rPr lang="en-US" sz="1800" dirty="0" smtClean="0"/>
              <a:t>a perch </a:t>
            </a:r>
            <a:r>
              <a:rPr lang="en-US" sz="1800" dirty="0"/>
              <a:t>after insects and return to the same or a nearby perch. </a:t>
            </a:r>
            <a:r>
              <a:rPr lang="en-US" sz="1800" dirty="0" smtClean="0"/>
              <a:t>They </a:t>
            </a:r>
            <a:r>
              <a:rPr lang="en-US" sz="1800" dirty="0"/>
              <a:t>often perch high in trees, generally in fairly exposed places providing good viewpoints.</a:t>
            </a:r>
            <a:endParaRPr lang="en-US" sz="1800" dirty="0" smtClean="0"/>
          </a:p>
          <a:p>
            <a:r>
              <a:rPr lang="en-US" sz="1800" b="1" u="sng" dirty="0" smtClean="0"/>
              <a:t>Field Marks:</a:t>
            </a:r>
          </a:p>
          <a:p>
            <a:pPr lvl="1"/>
            <a:r>
              <a:rPr lang="en-US" sz="1800" dirty="0"/>
              <a:t>Eastern Wood-Pewees are olive-gray birds with dark </a:t>
            </a:r>
            <a:r>
              <a:rPr lang="en-US" sz="1800" dirty="0" smtClean="0"/>
              <a:t>wings. The </a:t>
            </a:r>
            <a:r>
              <a:rPr lang="en-US" sz="1800" dirty="0"/>
              <a:t>sides of the breast are dark with an off-white throat and </a:t>
            </a:r>
            <a:r>
              <a:rPr lang="en-US" sz="1800" dirty="0" smtClean="0"/>
              <a:t>belly.  Adults </a:t>
            </a:r>
            <a:r>
              <a:rPr lang="en-US" sz="1800" dirty="0"/>
              <a:t>have thin, white </a:t>
            </a:r>
            <a:r>
              <a:rPr lang="en-US" sz="1800" dirty="0" err="1" smtClean="0"/>
              <a:t>wingbars</a:t>
            </a:r>
            <a:r>
              <a:rPr lang="en-US" sz="1800" dirty="0" smtClean="0"/>
              <a:t>.</a:t>
            </a:r>
          </a:p>
        </p:txBody>
      </p:sp>
      <p:sp>
        <p:nvSpPr>
          <p:cNvPr id="4" name="Text Placeholder 3"/>
          <p:cNvSpPr>
            <a:spLocks noGrp="1"/>
          </p:cNvSpPr>
          <p:nvPr>
            <p:ph type="body" sz="half" idx="2"/>
          </p:nvPr>
        </p:nvSpPr>
        <p:spPr/>
        <p:txBody>
          <a:bodyPr/>
          <a:lstStyle/>
          <a:p>
            <a:endParaRPr lang="en-US" dirty="0" smtClean="0"/>
          </a:p>
          <a:p>
            <a:endParaRPr lang="en-US" dirty="0"/>
          </a:p>
        </p:txBody>
      </p:sp>
      <p:pic>
        <p:nvPicPr>
          <p:cNvPr id="5" name="Picture 4"/>
          <p:cNvPicPr>
            <a:picLocks noChangeAspect="1"/>
          </p:cNvPicPr>
          <p:nvPr/>
        </p:nvPicPr>
        <p:blipFill>
          <a:blip r:embed="rId3"/>
          <a:stretch>
            <a:fillRect/>
          </a:stretch>
        </p:blipFill>
        <p:spPr>
          <a:xfrm>
            <a:off x="839788" y="2160431"/>
            <a:ext cx="3496692" cy="4295104"/>
          </a:xfrm>
          <a:prstGeom prst="rect">
            <a:avLst/>
          </a:prstGeom>
        </p:spPr>
      </p:pic>
      <p:sp>
        <p:nvSpPr>
          <p:cNvPr id="6" name="TextBox 5"/>
          <p:cNvSpPr txBox="1"/>
          <p:nvPr/>
        </p:nvSpPr>
        <p:spPr>
          <a:xfrm>
            <a:off x="10122794" y="334851"/>
            <a:ext cx="1506829" cy="369332"/>
          </a:xfrm>
          <a:prstGeom prst="rect">
            <a:avLst/>
          </a:prstGeom>
          <a:noFill/>
        </p:spPr>
        <p:txBody>
          <a:bodyPr wrap="square" rtlCol="0">
            <a:spAutoFit/>
          </a:bodyPr>
          <a:lstStyle/>
          <a:p>
            <a:r>
              <a:rPr lang="en-US" dirty="0" smtClean="0">
                <a:solidFill>
                  <a:srgbClr val="FF0000"/>
                </a:solidFill>
              </a:rPr>
              <a:t>Week 2</a:t>
            </a:r>
            <a:endParaRPr lang="en-US" dirty="0">
              <a:solidFill>
                <a:srgbClr val="FF0000"/>
              </a:solidFill>
            </a:endParaRPr>
          </a:p>
        </p:txBody>
      </p:sp>
    </p:spTree>
    <p:extLst>
      <p:ext uri="{BB962C8B-B14F-4D97-AF65-F5344CB8AC3E}">
        <p14:creationId xmlns:p14="http://schemas.microsoft.com/office/powerpoint/2010/main" val="34472896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323</TotalTime>
  <Words>893</Words>
  <Application>Microsoft Office PowerPoint</Application>
  <PresentationFormat>Widescreen</PresentationFormat>
  <Paragraphs>262</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Calibri Light</vt:lpstr>
      <vt:lpstr>Office Theme</vt:lpstr>
      <vt:lpstr>Breeding Bird Census:</vt:lpstr>
      <vt:lpstr>Top 20 Songbird Species</vt:lpstr>
      <vt:lpstr>Ovenbird OVEN</vt:lpstr>
      <vt:lpstr>Red-eyed Vireo REVI</vt:lpstr>
      <vt:lpstr>Scarlet Tanager SCTA</vt:lpstr>
      <vt:lpstr>Common Yellowthroat COYE</vt:lpstr>
      <vt:lpstr>Wood Thrush WOTH</vt:lpstr>
      <vt:lpstr>Hermit Thrush HETH</vt:lpstr>
      <vt:lpstr>Eastern  Wood- Pewee EWPE</vt:lpstr>
      <vt:lpstr>Black-and-White Warbler BAWW</vt:lpstr>
      <vt:lpstr>Tufted Titmouse TUTI</vt:lpstr>
      <vt:lpstr>Blue Jay BLJA</vt:lpstr>
      <vt:lpstr>Acadian Flycatcher ACFL</vt:lpstr>
      <vt:lpstr>Great-crested Flycatcher GCFL</vt:lpstr>
      <vt:lpstr>Downy Woodpecker DOWO</vt:lpstr>
      <vt:lpstr>Pileated Woodpecker PIWO</vt:lpstr>
      <vt:lpstr>Black-capped Chickadee BCCH</vt:lpstr>
      <vt:lpstr>Indigo Bunting INBU</vt:lpstr>
      <vt:lpstr>White-breasted Nuthatch WBNU</vt:lpstr>
      <vt:lpstr>Yellow-billed Cuckoo YBCU</vt:lpstr>
      <vt:lpstr>Black-throated Green Warbler BTNW</vt:lpstr>
      <vt:lpstr>Rose-breasted Grosbeak RBGR</vt:lpstr>
      <vt:lpstr>Brown-headed Cowbird BHCO</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Breeding Bird Census:</dc:title>
  <dc:creator>Brown</dc:creator>
  <cp:lastModifiedBy>Cheryl Bucheit</cp:lastModifiedBy>
  <cp:revision>99</cp:revision>
  <dcterms:created xsi:type="dcterms:W3CDTF">2014-09-26T00:32:04Z</dcterms:created>
  <dcterms:modified xsi:type="dcterms:W3CDTF">2017-03-08T23:20:33Z</dcterms:modified>
</cp:coreProperties>
</file>